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3" r:id="rId3"/>
    <p:sldId id="265" r:id="rId4"/>
    <p:sldId id="289" r:id="rId5"/>
    <p:sldId id="263" r:id="rId6"/>
    <p:sldId id="272" r:id="rId7"/>
    <p:sldId id="268" r:id="rId8"/>
    <p:sldId id="281" r:id="rId9"/>
    <p:sldId id="279" r:id="rId10"/>
    <p:sldId id="269" r:id="rId11"/>
    <p:sldId id="278" r:id="rId12"/>
    <p:sldId id="288" r:id="rId13"/>
    <p:sldId id="276" r:id="rId14"/>
    <p:sldId id="266" r:id="rId15"/>
    <p:sldId id="277" r:id="rId16"/>
    <p:sldId id="267" r:id="rId17"/>
    <p:sldId id="270" r:id="rId18"/>
    <p:sldId id="274" r:id="rId19"/>
    <p:sldId id="275" r:id="rId20"/>
    <p:sldId id="286" r:id="rId21"/>
    <p:sldId id="284" r:id="rId22"/>
    <p:sldId id="287" r:id="rId23"/>
    <p:sldId id="290" r:id="rId24"/>
    <p:sldId id="291" r:id="rId25"/>
    <p:sldId id="283" r:id="rId26"/>
    <p:sldId id="271" r:id="rId27"/>
    <p:sldId id="285" r:id="rId28"/>
    <p:sldId id="261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337"/>
    <a:srgbClr val="AF3937"/>
    <a:srgbClr val="AF3836"/>
    <a:srgbClr val="4C9BE0"/>
    <a:srgbClr val="A6CFFF"/>
    <a:srgbClr val="A5CFFF"/>
    <a:srgbClr val="25B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8" autoAdjust="0"/>
    <p:restoredTop sz="94246" autoAdjust="0"/>
  </p:normalViewPr>
  <p:slideViewPr>
    <p:cSldViewPr snapToGrid="0">
      <p:cViewPr varScale="1">
        <p:scale>
          <a:sx n="116" d="100"/>
          <a:sy n="116" d="100"/>
        </p:scale>
        <p:origin x="44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AP-SRV03\Zeichnung\Vorg&#228;ngeTB\170122\Ums&#228;tz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WAP\Ums&#228;tz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240767536735684E-2"/>
          <c:y val="1.4854655376844817E-2"/>
          <c:w val="0.89122744798273423"/>
          <c:h val="0.8754247095695317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Tabelle1!$H$33</c:f>
              <c:strCache>
                <c:ptCount val="1"/>
                <c:pt idx="0">
                  <c:v>Mitarbeiterzahlen</c:v>
                </c:pt>
              </c:strCache>
            </c:strRef>
          </c:tx>
          <c:spPr>
            <a:solidFill>
              <a:srgbClr val="892337"/>
            </a:solidFill>
            <a:ln>
              <a:noFill/>
            </a:ln>
            <a:effectLst/>
            <a:sp3d/>
          </c:spPr>
          <c:invertIfNegative val="0"/>
          <c:cat>
            <c:numRef>
              <c:f>Tabelle1!$G$34:$G$39</c:f>
              <c:numCache>
                <c:formatCode>General</c:formatCode>
                <c:ptCount val="6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Tabelle1!$H$34:$H$39</c:f>
              <c:numCache>
                <c:formatCode>General</c:formatCode>
                <c:ptCount val="6"/>
                <c:pt idx="0">
                  <c:v>10</c:v>
                </c:pt>
                <c:pt idx="1">
                  <c:v>25</c:v>
                </c:pt>
                <c:pt idx="2">
                  <c:v>40</c:v>
                </c:pt>
                <c:pt idx="3">
                  <c:v>55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553336"/>
        <c:axId val="202548240"/>
        <c:axId val="288375696"/>
      </c:bar3DChart>
      <c:catAx>
        <c:axId val="202553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  <a:endParaRPr lang="de-DE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8.7130087683371493E-2"/>
              <c:y val="0.7376565666633444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202548240"/>
        <c:crosses val="autoZero"/>
        <c:auto val="1"/>
        <c:lblAlgn val="ctr"/>
        <c:lblOffset val="100"/>
        <c:noMultiLvlLbl val="0"/>
      </c:catAx>
      <c:valAx>
        <c:axId val="20254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noProof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 of employees</a:t>
                </a:r>
                <a:endParaRPr lang="en-US" sz="20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6.7764960896253652E-3"/>
              <c:y val="0.309499781857029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202553336"/>
        <c:crosses val="autoZero"/>
        <c:crossBetween val="between"/>
      </c:valAx>
      <c:serAx>
        <c:axId val="288375696"/>
        <c:scaling>
          <c:orientation val="minMax"/>
        </c:scaling>
        <c:delete val="1"/>
        <c:axPos val="b"/>
        <c:majorTickMark val="out"/>
        <c:minorTickMark val="none"/>
        <c:tickLblPos val="none"/>
        <c:crossAx val="20254824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763092592592591"/>
          <c:y val="2.0646388888888888E-2"/>
          <c:w val="0.85900990740740768"/>
          <c:h val="0.8750136111111112"/>
        </c:manualLayout>
      </c:layout>
      <c:bar3DChart>
        <c:barDir val="col"/>
        <c:grouping val="standard"/>
        <c:varyColors val="0"/>
        <c:ser>
          <c:idx val="1"/>
          <c:order val="1"/>
          <c:tx>
            <c:strRef>
              <c:f>Tabelle1!$C$2</c:f>
              <c:strCache>
                <c:ptCount val="1"/>
                <c:pt idx="0">
                  <c:v>Insgesamt</c:v>
                </c:pt>
              </c:strCache>
            </c:strRef>
          </c:tx>
          <c:spPr>
            <a:solidFill>
              <a:srgbClr val="892337"/>
            </a:solidFill>
            <a:ln>
              <a:solidFill>
                <a:srgbClr val="892337"/>
              </a:solidFill>
            </a:ln>
            <a:effectLst/>
            <a:sp3d>
              <a:contourClr>
                <a:srgbClr val="892337"/>
              </a:contourClr>
            </a:sp3d>
          </c:spPr>
          <c:invertIfNegative val="0"/>
          <c:cat>
            <c:numRef>
              <c:f>Tabelle1!$A$3:$A$7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Tabelle1!$C$3:$C$7</c:f>
              <c:numCache>
                <c:formatCode>#,##0</c:formatCode>
                <c:ptCount val="5"/>
                <c:pt idx="0">
                  <c:v>14830946</c:v>
                </c:pt>
                <c:pt idx="1">
                  <c:v>15165016</c:v>
                </c:pt>
                <c:pt idx="2">
                  <c:v>15467339</c:v>
                </c:pt>
                <c:pt idx="3">
                  <c:v>15529429</c:v>
                </c:pt>
                <c:pt idx="4">
                  <c:v>15548681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550592"/>
        <c:axId val="202550984"/>
        <c:axId val="2895135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Tabelle1!$B$2</c15:sqref>
                        </c15:formulaRef>
                      </c:ext>
                    </c:extLst>
                    <c:strCache>
                      <c:ptCount val="1"/>
                      <c:pt idx="0">
                        <c:v>PKW</c:v>
                      </c:pt>
                    </c:strCache>
                  </c:strRef>
                </c:tx>
                <c:spPr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  <a:effectLst/>
                  <a:sp3d>
                    <a:contourClr>
                      <a:schemeClr val="bg1">
                        <a:lumMod val="65000"/>
                      </a:schemeClr>
                    </a:contourClr>
                  </a:sp3d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Tabelle1!$A$3:$A$7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Tabelle1!$B$3:$B$7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4312113</c:v>
                      </c:pt>
                      <c:pt idx="1">
                        <c:v>4421083</c:v>
                      </c:pt>
                      <c:pt idx="2">
                        <c:v>4351079</c:v>
                      </c:pt>
                      <c:pt idx="3">
                        <c:v>3994631</c:v>
                      </c:pt>
                      <c:pt idx="4">
                        <c:v>3440839</c:v>
                      </c:pt>
                    </c:numCache>
                  </c:numRef>
                </c:val>
              </c15:ser>
            </c15:filteredBarSeries>
          </c:ext>
        </c:extLst>
      </c:bar3DChart>
      <c:catAx>
        <c:axId val="202550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Año</a:t>
                </a:r>
                <a:endParaRPr lang="de-DE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421688888888889"/>
              <c:y val="0.7946616666666667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202550984"/>
        <c:crosses val="autoZero"/>
        <c:auto val="1"/>
        <c:lblAlgn val="ctr"/>
        <c:lblOffset val="100"/>
        <c:noMultiLvlLbl val="0"/>
      </c:catAx>
      <c:valAx>
        <c:axId val="20255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Ventas </a:t>
                </a:r>
                <a:r>
                  <a:rPr lang="de-D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[€]</a:t>
                </a:r>
              </a:p>
            </c:rich>
          </c:tx>
          <c:layout>
            <c:manualLayout>
              <c:xMode val="edge"/>
              <c:yMode val="edge"/>
              <c:x val="9.6925925925925964E-3"/>
              <c:y val="0.5716168091168092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202550592"/>
        <c:crosses val="autoZero"/>
        <c:crossBetween val="between"/>
        <c:majorUnit val="250000"/>
      </c:valAx>
      <c:serAx>
        <c:axId val="289513536"/>
        <c:scaling>
          <c:orientation val="minMax"/>
        </c:scaling>
        <c:delete val="1"/>
        <c:axPos val="b"/>
        <c:majorTickMark val="none"/>
        <c:minorTickMark val="none"/>
        <c:tickLblPos val="none"/>
        <c:crossAx val="2025509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3B44B6-D54B-4EFD-B894-6F2B73C58A1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F5BF721-142A-4F9C-A883-DA290869AAB0}">
      <dgm:prSet phldrT="[Text]" custT="1"/>
      <dgm:spPr/>
      <dgm:t>
        <a:bodyPr/>
        <a:lstStyle/>
        <a:p>
          <a:pPr algn="ctr"/>
          <a:r>
            <a:rPr lang="de-DE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1994-1999</a:t>
          </a:r>
        </a:p>
        <a:p>
          <a:pPr algn="ctr"/>
          <a:r>
            <a:rPr lang="en-US" sz="1600" b="0" i="0" dirty="0" smtClean="0">
              <a:solidFill>
                <a:srgbClr val="000000"/>
              </a:solidFill>
              <a:latin typeface="Arial" pitchFamily="18" charset="0"/>
            </a:rPr>
            <a:t>Paderborn </a:t>
          </a:r>
          <a:r>
            <a:rPr lang="en-US" sz="1600" b="0" i="0" dirty="0" err="1" smtClean="0">
              <a:solidFill>
                <a:srgbClr val="000000"/>
              </a:solidFill>
              <a:latin typeface="Arial" pitchFamily="18" charset="0"/>
            </a:rPr>
            <a:t>Elsen</a:t>
          </a:r>
          <a:r>
            <a:rPr lang="en-US" sz="1600" b="0" i="0" dirty="0" smtClean="0">
              <a:solidFill>
                <a:srgbClr val="000000"/>
              </a:solidFill>
              <a:latin typeface="Arial" pitchFamily="18" charset="0"/>
            </a:rPr>
            <a:t> con </a:t>
          </a:r>
          <a:r>
            <a:rPr lang="en-US" sz="1600" b="0" i="0" dirty="0" err="1" smtClean="0">
              <a:solidFill>
                <a:srgbClr val="000000"/>
              </a:solidFill>
              <a:latin typeface="Arial" pitchFamily="18" charset="0"/>
            </a:rPr>
            <a:t>alrededor</a:t>
          </a:r>
          <a:r>
            <a:rPr lang="en-US" sz="1600" b="0" i="0" dirty="0" smtClean="0">
              <a:solidFill>
                <a:srgbClr val="000000"/>
              </a:solidFill>
              <a:latin typeface="Arial" pitchFamily="18" charset="0"/>
            </a:rPr>
            <a:t> de </a:t>
          </a:r>
          <a:r>
            <a:rPr lang="en-US" sz="1600" b="1" i="0" dirty="0" smtClean="0">
              <a:solidFill>
                <a:srgbClr val="000000"/>
              </a:solidFill>
              <a:latin typeface="Arial" pitchFamily="18" charset="0"/>
            </a:rPr>
            <a:t>1,000 m² para </a:t>
          </a:r>
          <a:r>
            <a:rPr lang="en-US" sz="1600" b="1" i="0" dirty="0" err="1" smtClean="0">
              <a:solidFill>
                <a:srgbClr val="000000"/>
              </a:solidFill>
              <a:latin typeface="Arial" pitchFamily="18" charset="0"/>
            </a:rPr>
            <a:t>producción</a:t>
          </a:r>
          <a:r>
            <a:rPr lang="en-US" sz="1600" b="1" i="0" dirty="0" smtClean="0">
              <a:solidFill>
                <a:srgbClr val="000000"/>
              </a:solidFill>
              <a:latin typeface="Arial" pitchFamily="18" charset="0"/>
            </a:rPr>
            <a:t>.</a:t>
          </a:r>
          <a:endParaRPr lang="en-US" sz="1600" b="0" i="0" dirty="0" smtClean="0">
            <a:solidFill>
              <a:srgbClr val="000000"/>
            </a:solidFill>
            <a:latin typeface="Arial" pitchFamily="18" charset="0"/>
          </a:endParaRPr>
        </a:p>
      </dgm:t>
    </dgm:pt>
    <dgm:pt modelId="{F95D4AC3-4BE2-45ED-B7BF-7306B4CF3296}" type="parTrans" cxnId="{6CF148F9-A1CE-4763-826D-FECA22DE2C7F}">
      <dgm:prSet/>
      <dgm:spPr/>
      <dgm:t>
        <a:bodyPr/>
        <a:lstStyle/>
        <a:p>
          <a:endParaRPr lang="de-DE"/>
        </a:p>
      </dgm:t>
    </dgm:pt>
    <dgm:pt modelId="{74450B7C-F6D0-41CC-8BE4-EE499A49D72C}" type="sibTrans" cxnId="{6CF148F9-A1CE-4763-826D-FECA22DE2C7F}">
      <dgm:prSet/>
      <dgm:spPr/>
      <dgm:t>
        <a:bodyPr/>
        <a:lstStyle/>
        <a:p>
          <a:endParaRPr lang="de-DE"/>
        </a:p>
      </dgm:t>
    </dgm:pt>
    <dgm:pt modelId="{ECA9424F-5046-4700-B17B-92B538215D97}">
      <dgm:prSet phldrT="[Text]" custT="1"/>
      <dgm:spPr/>
      <dgm:t>
        <a:bodyPr/>
        <a:lstStyle/>
        <a:p>
          <a:pPr algn="ctr">
            <a:lnSpc>
              <a:spcPct val="90000"/>
            </a:lnSpc>
          </a:pPr>
          <a:r>
            <a:rPr lang="en-US" sz="1600" b="1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Since 2008</a:t>
          </a:r>
        </a:p>
        <a:p>
          <a:pPr algn="ctr">
            <a:lnSpc>
              <a:spcPct val="90000"/>
            </a:lnSpc>
          </a:pPr>
          <a:r>
            <a:rPr lang="en-US" sz="1600" b="0" i="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Borchen</a:t>
          </a:r>
          <a:r>
            <a:rPr lang="en-US" sz="1600" b="0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con </a:t>
          </a:r>
          <a:r>
            <a:rPr lang="en-US" sz="1600" b="0" i="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alredededor</a:t>
          </a:r>
          <a:r>
            <a:rPr lang="en-US" sz="1600" b="0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de </a:t>
          </a:r>
          <a:r>
            <a:rPr lang="en-US" sz="1600" b="1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6,000 m² </a:t>
          </a:r>
          <a:r>
            <a:rPr lang="en-US" sz="1600" b="0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destinado a la Producción y un </a:t>
          </a:r>
          <a:r>
            <a:rPr lang="en-US" sz="1600" b="0" i="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terreno</a:t>
          </a:r>
          <a:r>
            <a:rPr lang="en-US" sz="1600" b="0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de </a:t>
          </a:r>
          <a:r>
            <a:rPr lang="en-US" sz="1600" b="0" i="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aproximadamente</a:t>
          </a:r>
          <a:r>
            <a:rPr lang="en-US" sz="1600" b="0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600" b="1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12,000 m²</a:t>
          </a:r>
          <a:endParaRPr lang="en-US" sz="1600" b="0" i="0" dirty="0" smtClean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87CE8186-6513-44A2-A243-051BD1B4D39F}" type="parTrans" cxnId="{9EEB0A34-37AB-4F65-9C55-2B6245F8539D}">
      <dgm:prSet/>
      <dgm:spPr/>
      <dgm:t>
        <a:bodyPr/>
        <a:lstStyle/>
        <a:p>
          <a:endParaRPr lang="de-DE"/>
        </a:p>
      </dgm:t>
    </dgm:pt>
    <dgm:pt modelId="{3FC6A893-8360-4E31-BCA0-DEBB22F712C9}" type="sibTrans" cxnId="{9EEB0A34-37AB-4F65-9C55-2B6245F8539D}">
      <dgm:prSet/>
      <dgm:spPr/>
      <dgm:t>
        <a:bodyPr/>
        <a:lstStyle/>
        <a:p>
          <a:endParaRPr lang="de-DE"/>
        </a:p>
      </dgm:t>
    </dgm:pt>
    <dgm:pt modelId="{4851AD2E-0402-495F-AB3A-C7F0B12292B9}">
      <dgm:prSet phldrT="[Text]" custT="1"/>
      <dgm:spPr/>
      <dgm:t>
        <a:bodyPr/>
        <a:lstStyle/>
        <a:p>
          <a:pPr algn="ctr"/>
          <a:r>
            <a:rPr lang="de-DE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1999-2008</a:t>
          </a:r>
        </a:p>
        <a:p>
          <a:pPr algn="ctr"/>
          <a:r>
            <a:rPr lang="en-US" sz="1600" b="0" i="0" dirty="0" err="1" smtClean="0">
              <a:solidFill>
                <a:srgbClr val="000000"/>
              </a:solidFill>
              <a:latin typeface="Arial" pitchFamily="18" charset="0"/>
            </a:rPr>
            <a:t>Borchen</a:t>
          </a:r>
          <a:r>
            <a:rPr lang="en-US" sz="1600" b="0" i="0" dirty="0" smtClean="0">
              <a:solidFill>
                <a:srgbClr val="000000"/>
              </a:solidFill>
              <a:latin typeface="Arial" pitchFamily="18" charset="0"/>
            </a:rPr>
            <a:t> con </a:t>
          </a:r>
          <a:r>
            <a:rPr lang="en-US" sz="1600" b="0" i="0" dirty="0" err="1" smtClean="0">
              <a:solidFill>
                <a:srgbClr val="000000"/>
              </a:solidFill>
              <a:latin typeface="Arial" pitchFamily="18" charset="0"/>
            </a:rPr>
            <a:t>alrededor</a:t>
          </a:r>
          <a:r>
            <a:rPr lang="en-US" sz="1600" b="0" i="0" dirty="0" smtClean="0">
              <a:solidFill>
                <a:srgbClr val="000000"/>
              </a:solidFill>
              <a:latin typeface="Arial" pitchFamily="18" charset="0"/>
            </a:rPr>
            <a:t> de</a:t>
          </a:r>
          <a:r>
            <a:rPr lang="en-US" sz="1600" b="1" i="0" dirty="0" smtClean="0">
              <a:solidFill>
                <a:srgbClr val="000000"/>
              </a:solidFill>
              <a:latin typeface="Arial" pitchFamily="18" charset="0"/>
            </a:rPr>
            <a:t> 3,500 m² </a:t>
          </a:r>
          <a:r>
            <a:rPr lang="en-US" sz="1600" b="0" i="0" dirty="0" smtClean="0">
              <a:solidFill>
                <a:srgbClr val="000000"/>
              </a:solidFill>
              <a:latin typeface="Arial" pitchFamily="18" charset="0"/>
            </a:rPr>
            <a:t>para </a:t>
          </a:r>
          <a:r>
            <a:rPr lang="en-US" sz="1600" b="0" i="0" dirty="0" err="1" smtClean="0">
              <a:solidFill>
                <a:srgbClr val="000000"/>
              </a:solidFill>
              <a:latin typeface="Arial" pitchFamily="18" charset="0"/>
            </a:rPr>
            <a:t>producción</a:t>
          </a:r>
          <a:endParaRPr lang="en-US" sz="1600" b="0" i="0" dirty="0" smtClean="0">
            <a:solidFill>
              <a:srgbClr val="000000"/>
            </a:solidFill>
            <a:latin typeface="Arial" pitchFamily="18" charset="0"/>
          </a:endParaRPr>
        </a:p>
      </dgm:t>
    </dgm:pt>
    <dgm:pt modelId="{4D00E03E-A9C2-44AD-B1BF-21F206E07A4A}" type="sibTrans" cxnId="{349FCF47-2438-458F-809B-ECB69250B6E4}">
      <dgm:prSet/>
      <dgm:spPr/>
      <dgm:t>
        <a:bodyPr/>
        <a:lstStyle/>
        <a:p>
          <a:endParaRPr lang="de-DE"/>
        </a:p>
      </dgm:t>
    </dgm:pt>
    <dgm:pt modelId="{4FBF2EFD-62CF-428D-91D8-331DE18A95E8}" type="parTrans" cxnId="{349FCF47-2438-458F-809B-ECB69250B6E4}">
      <dgm:prSet/>
      <dgm:spPr/>
      <dgm:t>
        <a:bodyPr/>
        <a:lstStyle/>
        <a:p>
          <a:endParaRPr lang="de-DE"/>
        </a:p>
      </dgm:t>
    </dgm:pt>
    <dgm:pt modelId="{CC0937E1-3F6A-4D67-BED3-B4E95DB98D02}" type="pres">
      <dgm:prSet presAssocID="{C13B44B6-D54B-4EFD-B894-6F2B73C58A1D}" presName="arrowDiagram" presStyleCnt="0">
        <dgm:presLayoutVars>
          <dgm:chMax val="5"/>
          <dgm:dir/>
          <dgm:resizeHandles val="exact"/>
        </dgm:presLayoutVars>
      </dgm:prSet>
      <dgm:spPr/>
    </dgm:pt>
    <dgm:pt modelId="{EEF39E6B-05DD-47EA-AA9F-5C4ACA484921}" type="pres">
      <dgm:prSet presAssocID="{C13B44B6-D54B-4EFD-B894-6F2B73C58A1D}" presName="arrow" presStyleLbl="bgShp" presStyleIdx="0" presStyleCnt="1" custLinFactNeighborX="1853"/>
      <dgm:spPr>
        <a:gradFill rotWithShape="0">
          <a:gsLst>
            <a:gs pos="19000">
              <a:schemeClr val="bg1">
                <a:lumMod val="50000"/>
              </a:schemeClr>
            </a:gs>
            <a:gs pos="100000">
              <a:schemeClr val="accent3">
                <a:alpha val="70000"/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ln>
          <a:solidFill>
            <a:srgbClr val="892337"/>
          </a:solidFill>
        </a:ln>
        <a:effectLst/>
      </dgm:spPr>
    </dgm:pt>
    <dgm:pt modelId="{37F91A00-8F51-47AB-B8C1-BBA2F1C80664}" type="pres">
      <dgm:prSet presAssocID="{C13B44B6-D54B-4EFD-B894-6F2B73C58A1D}" presName="arrowDiagram3" presStyleCnt="0"/>
      <dgm:spPr/>
    </dgm:pt>
    <dgm:pt modelId="{47CEE02B-09DB-401D-8262-0CC4B1FA3A6E}" type="pres">
      <dgm:prSet presAssocID="{6F5BF721-142A-4F9C-A883-DA290869AAB0}" presName="bullet3a" presStyleLbl="node1" presStyleIdx="0" presStyleCnt="3" custLinFactNeighborX="89868" custLinFactNeighborY="-15550"/>
      <dgm:spPr>
        <a:solidFill>
          <a:srgbClr val="892337"/>
        </a:solidFill>
      </dgm:spPr>
    </dgm:pt>
    <dgm:pt modelId="{D113B240-9CC6-48B4-BA51-FB5069EF9E65}" type="pres">
      <dgm:prSet presAssocID="{6F5BF721-142A-4F9C-A883-DA290869AAB0}" presName="textBox3a" presStyleLbl="revTx" presStyleIdx="0" presStyleCnt="3" custScaleX="114264" custScaleY="72040" custLinFactNeighborX="-43" custLinFactNeighborY="431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4EB4CF-9C79-4138-8140-DB51CEF941B6}" type="pres">
      <dgm:prSet presAssocID="{4851AD2E-0402-495F-AB3A-C7F0B12292B9}" presName="bullet3b" presStyleLbl="node1" presStyleIdx="1" presStyleCnt="3" custLinFactNeighborX="-2982" custLinFactNeighborY="28472"/>
      <dgm:spPr>
        <a:solidFill>
          <a:srgbClr val="892337"/>
        </a:solidFill>
      </dgm:spPr>
    </dgm:pt>
    <dgm:pt modelId="{B96634B2-7D36-47DA-80B2-B1DC3F6467EE}" type="pres">
      <dgm:prSet presAssocID="{4851AD2E-0402-495F-AB3A-C7F0B12292B9}" presName="textBox3b" presStyleLbl="revTx" presStyleIdx="1" presStyleCnt="3" custScaleX="110740" custScaleY="36371" custLinFactNeighborX="-16100" custLinFactNeighborY="-1244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8C0435C-0563-4437-BFC1-AFA4BD535D66}" type="pres">
      <dgm:prSet presAssocID="{ECA9424F-5046-4700-B17B-92B538215D97}" presName="bullet3c" presStyleLbl="node1" presStyleIdx="2" presStyleCnt="3" custLinFactNeighborX="-4980" custLinFactNeighborY="11124"/>
      <dgm:spPr>
        <a:solidFill>
          <a:srgbClr val="892337"/>
        </a:solidFill>
      </dgm:spPr>
    </dgm:pt>
    <dgm:pt modelId="{F5A6DD07-3333-4213-A4D3-0D07A1C56E0E}" type="pres">
      <dgm:prSet presAssocID="{ECA9424F-5046-4700-B17B-92B538215D97}" presName="textBox3c" presStyleLbl="revTx" presStyleIdx="2" presStyleCnt="3" custScaleX="191882" custScaleY="49314" custLinFactNeighborX="-7398" custLinFactNeighborY="-808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C7153FA-EBD4-4223-A4E3-CF803EA7017A}" type="presOf" srcId="{6F5BF721-142A-4F9C-A883-DA290869AAB0}" destId="{D113B240-9CC6-48B4-BA51-FB5069EF9E65}" srcOrd="0" destOrd="0" presId="urn:microsoft.com/office/officeart/2005/8/layout/arrow2"/>
    <dgm:cxn modelId="{34EF47BF-E475-49DA-ADC9-3033319740DC}" type="presOf" srcId="{C13B44B6-D54B-4EFD-B894-6F2B73C58A1D}" destId="{CC0937E1-3F6A-4D67-BED3-B4E95DB98D02}" srcOrd="0" destOrd="0" presId="urn:microsoft.com/office/officeart/2005/8/layout/arrow2"/>
    <dgm:cxn modelId="{6CF148F9-A1CE-4763-826D-FECA22DE2C7F}" srcId="{C13B44B6-D54B-4EFD-B894-6F2B73C58A1D}" destId="{6F5BF721-142A-4F9C-A883-DA290869AAB0}" srcOrd="0" destOrd="0" parTransId="{F95D4AC3-4BE2-45ED-B7BF-7306B4CF3296}" sibTransId="{74450B7C-F6D0-41CC-8BE4-EE499A49D72C}"/>
    <dgm:cxn modelId="{5B61911F-C779-4AE0-9349-4EA43B185909}" type="presOf" srcId="{4851AD2E-0402-495F-AB3A-C7F0B12292B9}" destId="{B96634B2-7D36-47DA-80B2-B1DC3F6467EE}" srcOrd="0" destOrd="0" presId="urn:microsoft.com/office/officeart/2005/8/layout/arrow2"/>
    <dgm:cxn modelId="{B92E7DC8-BDAD-43CA-B115-EE41EF829E8C}" type="presOf" srcId="{ECA9424F-5046-4700-B17B-92B538215D97}" destId="{F5A6DD07-3333-4213-A4D3-0D07A1C56E0E}" srcOrd="0" destOrd="0" presId="urn:microsoft.com/office/officeart/2005/8/layout/arrow2"/>
    <dgm:cxn modelId="{9EEB0A34-37AB-4F65-9C55-2B6245F8539D}" srcId="{C13B44B6-D54B-4EFD-B894-6F2B73C58A1D}" destId="{ECA9424F-5046-4700-B17B-92B538215D97}" srcOrd="2" destOrd="0" parTransId="{87CE8186-6513-44A2-A243-051BD1B4D39F}" sibTransId="{3FC6A893-8360-4E31-BCA0-DEBB22F712C9}"/>
    <dgm:cxn modelId="{349FCF47-2438-458F-809B-ECB69250B6E4}" srcId="{C13B44B6-D54B-4EFD-B894-6F2B73C58A1D}" destId="{4851AD2E-0402-495F-AB3A-C7F0B12292B9}" srcOrd="1" destOrd="0" parTransId="{4FBF2EFD-62CF-428D-91D8-331DE18A95E8}" sibTransId="{4D00E03E-A9C2-44AD-B1BF-21F206E07A4A}"/>
    <dgm:cxn modelId="{30D25548-7118-4262-BF39-D3A35A3B17D4}" type="presParOf" srcId="{CC0937E1-3F6A-4D67-BED3-B4E95DB98D02}" destId="{EEF39E6B-05DD-47EA-AA9F-5C4ACA484921}" srcOrd="0" destOrd="0" presId="urn:microsoft.com/office/officeart/2005/8/layout/arrow2"/>
    <dgm:cxn modelId="{2CA2866C-2F77-447F-8C5C-6721A67AD9C1}" type="presParOf" srcId="{CC0937E1-3F6A-4D67-BED3-B4E95DB98D02}" destId="{37F91A00-8F51-47AB-B8C1-BBA2F1C80664}" srcOrd="1" destOrd="0" presId="urn:microsoft.com/office/officeart/2005/8/layout/arrow2"/>
    <dgm:cxn modelId="{A344E7FF-2FCF-4EFC-83ED-47B8CB37C441}" type="presParOf" srcId="{37F91A00-8F51-47AB-B8C1-BBA2F1C80664}" destId="{47CEE02B-09DB-401D-8262-0CC4B1FA3A6E}" srcOrd="0" destOrd="0" presId="urn:microsoft.com/office/officeart/2005/8/layout/arrow2"/>
    <dgm:cxn modelId="{0DF01A3B-4D77-4E64-96D1-C01916FC419E}" type="presParOf" srcId="{37F91A00-8F51-47AB-B8C1-BBA2F1C80664}" destId="{D113B240-9CC6-48B4-BA51-FB5069EF9E65}" srcOrd="1" destOrd="0" presId="urn:microsoft.com/office/officeart/2005/8/layout/arrow2"/>
    <dgm:cxn modelId="{6DB5E0F4-94FC-48B8-B568-1574C7833A58}" type="presParOf" srcId="{37F91A00-8F51-47AB-B8C1-BBA2F1C80664}" destId="{DF4EB4CF-9C79-4138-8140-DB51CEF941B6}" srcOrd="2" destOrd="0" presId="urn:microsoft.com/office/officeart/2005/8/layout/arrow2"/>
    <dgm:cxn modelId="{CC1C8637-372E-4632-A833-8F7BAD389EC0}" type="presParOf" srcId="{37F91A00-8F51-47AB-B8C1-BBA2F1C80664}" destId="{B96634B2-7D36-47DA-80B2-B1DC3F6467EE}" srcOrd="3" destOrd="0" presId="urn:microsoft.com/office/officeart/2005/8/layout/arrow2"/>
    <dgm:cxn modelId="{177992CC-8804-4BE1-AE56-0BC341712CB2}" type="presParOf" srcId="{37F91A00-8F51-47AB-B8C1-BBA2F1C80664}" destId="{88C0435C-0563-4437-BFC1-AFA4BD535D66}" srcOrd="4" destOrd="0" presId="urn:microsoft.com/office/officeart/2005/8/layout/arrow2"/>
    <dgm:cxn modelId="{E48F6D97-A40A-4EED-A8DC-AD3F1B9511E0}" type="presParOf" srcId="{37F91A00-8F51-47AB-B8C1-BBA2F1C80664}" destId="{F5A6DD07-3333-4213-A4D3-0D07A1C56E0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39E6B-05DD-47EA-AA9F-5C4ACA484921}">
      <dsp:nvSpPr>
        <dsp:cNvPr id="0" name=""/>
        <dsp:cNvSpPr/>
      </dsp:nvSpPr>
      <dsp:spPr>
        <a:xfrm>
          <a:off x="445746" y="0"/>
          <a:ext cx="8604216" cy="5377635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19000">
              <a:schemeClr val="bg1">
                <a:lumMod val="50000"/>
              </a:schemeClr>
            </a:gs>
            <a:gs pos="100000">
              <a:schemeClr val="accent3">
                <a:alpha val="70000"/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ln>
          <a:solidFill>
            <a:srgbClr val="892337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EE02B-09DB-401D-8262-0CC4B1FA3A6E}">
      <dsp:nvSpPr>
        <dsp:cNvPr id="0" name=""/>
        <dsp:cNvSpPr/>
      </dsp:nvSpPr>
      <dsp:spPr>
        <a:xfrm>
          <a:off x="1580089" y="3676856"/>
          <a:ext cx="223709" cy="223709"/>
        </a:xfrm>
        <a:prstGeom prst="ellipse">
          <a:avLst/>
        </a:prstGeom>
        <a:solidFill>
          <a:srgbClr val="8923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3B240-9CC6-48B4-BA51-FB5069EF9E65}">
      <dsp:nvSpPr>
        <dsp:cNvPr id="0" name=""/>
        <dsp:cNvSpPr/>
      </dsp:nvSpPr>
      <dsp:spPr>
        <a:xfrm>
          <a:off x="1347057" y="4107843"/>
          <a:ext cx="2290744" cy="1119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39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1994-1999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rgbClr val="000000"/>
              </a:solidFill>
              <a:latin typeface="Arial" pitchFamily="18" charset="0"/>
            </a:rPr>
            <a:t>Paderborn </a:t>
          </a:r>
          <a:r>
            <a:rPr lang="en-US" sz="1600" b="0" i="0" kern="1200" dirty="0" err="1" smtClean="0">
              <a:solidFill>
                <a:srgbClr val="000000"/>
              </a:solidFill>
              <a:latin typeface="Arial" pitchFamily="18" charset="0"/>
            </a:rPr>
            <a:t>Elsen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18" charset="0"/>
            </a:rPr>
            <a:t> con </a:t>
          </a:r>
          <a:r>
            <a:rPr lang="en-US" sz="1600" b="0" i="0" kern="1200" dirty="0" err="1" smtClean="0">
              <a:solidFill>
                <a:srgbClr val="000000"/>
              </a:solidFill>
              <a:latin typeface="Arial" pitchFamily="18" charset="0"/>
            </a:rPr>
            <a:t>alrededor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18" charset="0"/>
            </a:rPr>
            <a:t> de </a:t>
          </a:r>
          <a:r>
            <a:rPr lang="en-US" sz="1600" b="1" i="0" kern="1200" dirty="0" smtClean="0">
              <a:solidFill>
                <a:srgbClr val="000000"/>
              </a:solidFill>
              <a:latin typeface="Arial" pitchFamily="18" charset="0"/>
            </a:rPr>
            <a:t>1,000 m² para </a:t>
          </a:r>
          <a:r>
            <a:rPr lang="en-US" sz="1600" b="1" i="0" kern="1200" dirty="0" err="1" smtClean="0">
              <a:solidFill>
                <a:srgbClr val="000000"/>
              </a:solidFill>
              <a:latin typeface="Arial" pitchFamily="18" charset="0"/>
            </a:rPr>
            <a:t>producción</a:t>
          </a:r>
          <a:r>
            <a:rPr lang="en-US" sz="1600" b="1" i="0" kern="1200" dirty="0" smtClean="0">
              <a:solidFill>
                <a:srgbClr val="000000"/>
              </a:solidFill>
              <a:latin typeface="Arial" pitchFamily="18" charset="0"/>
            </a:rPr>
            <a:t>.</a:t>
          </a:r>
          <a:endParaRPr lang="en-US" sz="1600" b="0" i="0" kern="1200" dirty="0" smtClean="0">
            <a:solidFill>
              <a:srgbClr val="000000"/>
            </a:solidFill>
            <a:latin typeface="Arial" pitchFamily="18" charset="0"/>
          </a:endParaRPr>
        </a:p>
      </dsp:txBody>
      <dsp:txXfrm>
        <a:off x="1347057" y="4107843"/>
        <a:ext cx="2290744" cy="1119599"/>
      </dsp:txXfrm>
    </dsp:sp>
    <dsp:sp modelId="{DF4EB4CF-9C79-4138-8140-DB51CEF941B6}">
      <dsp:nvSpPr>
        <dsp:cNvPr id="0" name=""/>
        <dsp:cNvSpPr/>
      </dsp:nvSpPr>
      <dsp:spPr>
        <a:xfrm>
          <a:off x="3341654" y="2365142"/>
          <a:ext cx="404398" cy="404398"/>
        </a:xfrm>
        <a:prstGeom prst="ellipse">
          <a:avLst/>
        </a:prstGeom>
        <a:solidFill>
          <a:srgbClr val="8923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634B2-7D36-47DA-80B2-B1DC3F6467EE}">
      <dsp:nvSpPr>
        <dsp:cNvPr id="0" name=""/>
        <dsp:cNvSpPr/>
      </dsp:nvSpPr>
      <dsp:spPr>
        <a:xfrm>
          <a:off x="3112554" y="3018931"/>
          <a:ext cx="2286794" cy="106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282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1999-2008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err="1" smtClean="0">
              <a:solidFill>
                <a:srgbClr val="000000"/>
              </a:solidFill>
              <a:latin typeface="Arial" pitchFamily="18" charset="0"/>
            </a:rPr>
            <a:t>Borchen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18" charset="0"/>
            </a:rPr>
            <a:t> con </a:t>
          </a:r>
          <a:r>
            <a:rPr lang="en-US" sz="1600" b="0" i="0" kern="1200" dirty="0" err="1" smtClean="0">
              <a:solidFill>
                <a:srgbClr val="000000"/>
              </a:solidFill>
              <a:latin typeface="Arial" pitchFamily="18" charset="0"/>
            </a:rPr>
            <a:t>alrededor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18" charset="0"/>
            </a:rPr>
            <a:t> de</a:t>
          </a:r>
          <a:r>
            <a:rPr lang="en-US" sz="1600" b="1" i="0" kern="1200" dirty="0" smtClean="0">
              <a:solidFill>
                <a:srgbClr val="000000"/>
              </a:solidFill>
              <a:latin typeface="Arial" pitchFamily="18" charset="0"/>
            </a:rPr>
            <a:t> 3,500 m² 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18" charset="0"/>
            </a:rPr>
            <a:t>para </a:t>
          </a:r>
          <a:r>
            <a:rPr lang="en-US" sz="1600" b="0" i="0" kern="1200" dirty="0" err="1" smtClean="0">
              <a:solidFill>
                <a:srgbClr val="000000"/>
              </a:solidFill>
              <a:latin typeface="Arial" pitchFamily="18" charset="0"/>
            </a:rPr>
            <a:t>producción</a:t>
          </a:r>
          <a:endParaRPr lang="en-US" sz="1600" b="0" i="0" kern="1200" dirty="0" smtClean="0">
            <a:solidFill>
              <a:srgbClr val="000000"/>
            </a:solidFill>
            <a:latin typeface="Arial" pitchFamily="18" charset="0"/>
          </a:endParaRPr>
        </a:p>
      </dsp:txBody>
      <dsp:txXfrm>
        <a:off x="3112554" y="3018931"/>
        <a:ext cx="2286794" cy="1064009"/>
      </dsp:txXfrm>
    </dsp:sp>
    <dsp:sp modelId="{88C0435C-0563-4437-BFC1-AFA4BD535D66}">
      <dsp:nvSpPr>
        <dsp:cNvPr id="0" name=""/>
        <dsp:cNvSpPr/>
      </dsp:nvSpPr>
      <dsp:spPr>
        <a:xfrm>
          <a:off x="5700624" y="1422755"/>
          <a:ext cx="559274" cy="559274"/>
        </a:xfrm>
        <a:prstGeom prst="ellipse">
          <a:avLst/>
        </a:prstGeom>
        <a:solidFill>
          <a:srgbClr val="8923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6DD07-3333-4213-A4D3-0D07A1C56E0E}">
      <dsp:nvSpPr>
        <dsp:cNvPr id="0" name=""/>
        <dsp:cNvSpPr/>
      </dsp:nvSpPr>
      <dsp:spPr>
        <a:xfrm>
          <a:off x="4906657" y="2285151"/>
          <a:ext cx="3962386" cy="1843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348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Since 2008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Borchen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con </a:t>
          </a:r>
          <a:r>
            <a:rPr lang="en-US" sz="1600" b="0" i="0" kern="120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alredededor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de </a:t>
          </a:r>
          <a:r>
            <a:rPr lang="en-US" sz="1600" b="1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6,000 m² 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destinado a la Producción y un </a:t>
          </a:r>
          <a:r>
            <a:rPr lang="en-US" sz="1600" b="0" i="0" kern="120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terreno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de </a:t>
          </a:r>
          <a:r>
            <a:rPr lang="en-US" sz="1600" b="0" i="0" kern="1200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aproximadamente</a:t>
          </a:r>
          <a:r>
            <a:rPr lang="en-US" sz="1600" b="0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600" b="1" i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12,000 m²</a:t>
          </a:r>
          <a:endParaRPr lang="en-US" sz="1600" b="0" i="0" kern="1200" dirty="0" smtClean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>
        <a:off x="4906657" y="2285151"/>
        <a:ext cx="3962386" cy="1843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A2105-EC42-4C15-A24F-23AB316049F3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E789A-C8CB-4AFC-BD0D-B5D61D9F901A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62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789A-C8CB-4AFC-BD0D-B5D61D9F901A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84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35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6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74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15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77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2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8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99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91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53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7D94F-A36E-4B01-A651-DC7CDB3D33FA}" type="datetimeFigureOut">
              <a:rPr lang="de-DE" smtClean="0"/>
              <a:pPr/>
              <a:t>13.03.2018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AE5D-CB7E-4A16-B696-835ECE4000B4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43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chtungspfeil 6"/>
          <p:cNvSpPr/>
          <p:nvPr/>
        </p:nvSpPr>
        <p:spPr>
          <a:xfrm>
            <a:off x="248483" y="4805206"/>
            <a:ext cx="5760000" cy="144000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190500" dist="190500" dir="2700000" algn="ctr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53" y="78991"/>
            <a:ext cx="6378097" cy="1866654"/>
          </a:xfrm>
          <a:effectLst>
            <a:outerShdw blurRad="190500" dist="190500" dir="2700000" algn="bl" rotWithShape="0">
              <a:prstClr val="black">
                <a:alpha val="5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4600" b="1" i="0" dirty="0" err="1" smtClean="0">
                <a:solidFill>
                  <a:srgbClr val="892337"/>
                </a:solidFill>
                <a:latin typeface="Arial" pitchFamily="18" charset="0"/>
              </a:rPr>
              <a:t>Programa</a:t>
            </a:r>
            <a:r>
              <a:rPr lang="en-US" sz="4600" b="1" i="0" dirty="0" smtClean="0">
                <a:solidFill>
                  <a:srgbClr val="892337"/>
                </a:solidFill>
                <a:latin typeface="Arial" pitchFamily="18" charset="0"/>
              </a:rPr>
              <a:t> Remolques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61" y="428675"/>
            <a:ext cx="5652000" cy="37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6" y="5088527"/>
            <a:ext cx="2111820" cy="1080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35" y="5268527"/>
            <a:ext cx="2417401" cy="72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080000" y="3780000"/>
            <a:ext cx="1830309" cy="369332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1800" b="0" i="0" dirty="0" smtClean="0">
                <a:solidFill>
                  <a:srgbClr val="FFFFFF"/>
                </a:solidFill>
              </a:rPr>
              <a:t>16 February 2017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61" y="4625206"/>
            <a:ext cx="270000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42" y="4625206"/>
            <a:ext cx="2701536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feld 10"/>
          <p:cNvSpPr txBox="1"/>
          <p:nvPr/>
        </p:nvSpPr>
        <p:spPr>
          <a:xfrm>
            <a:off x="74560" y="2993990"/>
            <a:ext cx="6119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Durante más de 20 años, WAP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Fahrzeugtechnik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GmbH, ha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estado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al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frente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en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la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fabricación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componentes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de Calidad para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vehículos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como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empresa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itchFamily="18" charset="0"/>
              </a:rPr>
              <a:t>familiar, WAP 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se ha convertido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en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un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destacado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fabricante</a:t>
            </a:r>
            <a:r>
              <a:rPr lang="en-US" sz="2000" dirty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de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Europeo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.</a:t>
            </a:r>
            <a:endParaRPr lang="en-US" sz="20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09154" y="5904000"/>
            <a:ext cx="858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suspensión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barra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torsión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8000" y="1188000"/>
            <a:ext cx="9914158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923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19"/>
          <p:cNvSpPr txBox="1"/>
          <p:nvPr/>
        </p:nvSpPr>
        <p:spPr>
          <a:xfrm>
            <a:off x="151224" y="3240634"/>
            <a:ext cx="1631129" cy="523220"/>
          </a:xfrm>
          <a:prstGeom prst="borderCallout1">
            <a:avLst>
              <a:gd name="adj1" fmla="val 52267"/>
              <a:gd name="adj2" fmla="val 100168"/>
              <a:gd name="adj3" fmla="val -57951"/>
              <a:gd name="adj4" fmla="val 17251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Tubo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2" name="Textfeld 19"/>
          <p:cNvSpPr txBox="1"/>
          <p:nvPr/>
        </p:nvSpPr>
        <p:spPr>
          <a:xfrm>
            <a:off x="4761024" y="389293"/>
            <a:ext cx="4766985" cy="523220"/>
          </a:xfrm>
          <a:prstGeom prst="borderCallout1">
            <a:avLst>
              <a:gd name="adj1" fmla="val 50664"/>
              <a:gd name="adj2" fmla="val -1605"/>
              <a:gd name="adj3" fmla="val 419786"/>
              <a:gd name="adj4" fmla="val -32774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 pitchFamily="18" charset="0"/>
              </a:rPr>
              <a:t>Barra torsion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muelle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acero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59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814876" y="5824671"/>
            <a:ext cx="9187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c/suspension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muelle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amortiguador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 (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raqueta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00" y="1188000"/>
            <a:ext cx="9914400" cy="422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923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19"/>
          <p:cNvSpPr txBox="1"/>
          <p:nvPr/>
        </p:nvSpPr>
        <p:spPr>
          <a:xfrm>
            <a:off x="238678" y="3569889"/>
            <a:ext cx="1631129" cy="523220"/>
          </a:xfrm>
          <a:prstGeom prst="borderCallout1">
            <a:avLst>
              <a:gd name="adj1" fmla="val 52267"/>
              <a:gd name="adj2" fmla="val 100168"/>
              <a:gd name="adj3" fmla="val -47150"/>
              <a:gd name="adj4" fmla="val 179408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Tubo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2" name="Textfeld 19"/>
          <p:cNvSpPr txBox="1"/>
          <p:nvPr/>
        </p:nvSpPr>
        <p:spPr>
          <a:xfrm>
            <a:off x="7045200" y="233893"/>
            <a:ext cx="2736695" cy="954107"/>
          </a:xfrm>
          <a:prstGeom prst="borderCallout1">
            <a:avLst>
              <a:gd name="adj1" fmla="val 50664"/>
              <a:gd name="adj2" fmla="val -1605"/>
              <a:gd name="adj3" fmla="val 292539"/>
              <a:gd name="adj4" fmla="val -64007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Resorte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Helicoidal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8" name="Textfeld 19"/>
          <p:cNvSpPr txBox="1"/>
          <p:nvPr/>
        </p:nvSpPr>
        <p:spPr>
          <a:xfrm>
            <a:off x="5906512" y="4457138"/>
            <a:ext cx="2686731" cy="523220"/>
          </a:xfrm>
          <a:prstGeom prst="borderCallout1">
            <a:avLst>
              <a:gd name="adj1" fmla="val 50664"/>
              <a:gd name="adj2" fmla="val -1605"/>
              <a:gd name="adj3" fmla="val -102536"/>
              <a:gd name="adj4" fmla="val -34093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Amortiguador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0" name="Textfeld 19"/>
          <p:cNvSpPr txBox="1"/>
          <p:nvPr/>
        </p:nvSpPr>
        <p:spPr>
          <a:xfrm>
            <a:off x="0" y="162727"/>
            <a:ext cx="3059723" cy="954107"/>
          </a:xfrm>
          <a:prstGeom prst="borderCallout1">
            <a:avLst>
              <a:gd name="adj1" fmla="val 52267"/>
              <a:gd name="adj2" fmla="val 100168"/>
              <a:gd name="adj3" fmla="val 303279"/>
              <a:gd name="adj4" fmla="val 133937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Suspensión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rueda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independiente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62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3" name="Eingekerbter Richtungspfeil 12"/>
          <p:cNvSpPr/>
          <p:nvPr/>
        </p:nvSpPr>
        <p:spPr>
          <a:xfrm>
            <a:off x="315106" y="217051"/>
            <a:ext cx="335250" cy="419055"/>
          </a:xfrm>
          <a:prstGeom prst="chevron">
            <a:avLst/>
          </a:prstGeom>
          <a:solidFill>
            <a:srgbClr val="8923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0" y="26868"/>
            <a:ext cx="4799086" cy="80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0" dirty="0" smtClean="0">
                <a:solidFill>
                  <a:srgbClr val="000000"/>
                </a:solidFill>
                <a:latin typeface="Arial" pitchFamily="18" charset="0"/>
              </a:rPr>
              <a:t>Overview</a:t>
            </a: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720000" y="1260000"/>
            <a:ext cx="10515600" cy="431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Introducción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sin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Sistema suspension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Sistema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Embalaje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transposrte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48000" y="1714023"/>
            <a:ext cx="7596000" cy="432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648000" y="3025260"/>
            <a:ext cx="7596000" cy="360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1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27" y="3024000"/>
            <a:ext cx="4320000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847" y="234000"/>
            <a:ext cx="8370000" cy="558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4" y="5904000"/>
            <a:ext cx="858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Tambor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tipo:W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184 RS (180x40)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407878" y="860725"/>
            <a:ext cx="7608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Carga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hasta 1000 kg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Rodamientos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rodillos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cónicos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30204 /30206</a:t>
            </a:r>
          </a:p>
        </p:txBody>
      </p:sp>
    </p:spTree>
    <p:extLst>
      <p:ext uri="{BB962C8B-B14F-4D97-AF65-F5344CB8AC3E}">
        <p14:creationId xmlns:p14="http://schemas.microsoft.com/office/powerpoint/2010/main" val="37880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27" y="3024000"/>
            <a:ext cx="4320000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847" y="234000"/>
            <a:ext cx="8370000" cy="558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4" y="5904000"/>
            <a:ext cx="858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Tambor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tipo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: W 205 RS (200x50)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302369" y="860725"/>
            <a:ext cx="6963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carga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hasta 1500 kg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Rodamientos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compactos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79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27" y="3024000"/>
            <a:ext cx="4320000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847" y="234000"/>
            <a:ext cx="8370000" cy="558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4" y="5904000"/>
            <a:ext cx="858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Tambor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tipo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: W 235 RS (230x50)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431323" y="860725"/>
            <a:ext cx="76434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carga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hasta 1800 kg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Rodamientos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rodillos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cónicos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30206/30208X 	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Opcional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: Rodamientos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compactos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6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Arial" pitchFamily="18" charset="0"/>
              </a:rPr>
              <a:t>Simple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2000"/>
            <a:ext cx="8640000" cy="57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2000"/>
            <a:ext cx="8640000" cy="57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2000"/>
            <a:ext cx="8640000" cy="5760000"/>
          </a:xfrm>
          <a:prstGeom prst="rect">
            <a:avLst/>
          </a:prstGeom>
        </p:spPr>
      </p:pic>
      <p:sp>
        <p:nvSpPr>
          <p:cNvPr id="11" name="Pfeil nach unten 10"/>
          <p:cNvSpPr/>
          <p:nvPr/>
        </p:nvSpPr>
        <p:spPr>
          <a:xfrm rot="16200000">
            <a:off x="6260084" y="-303394"/>
            <a:ext cx="360000" cy="115200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9"/>
          <p:cNvSpPr txBox="1"/>
          <p:nvPr/>
        </p:nvSpPr>
        <p:spPr>
          <a:xfrm>
            <a:off x="8747254" y="2242922"/>
            <a:ext cx="2611259" cy="523220"/>
          </a:xfrm>
          <a:prstGeom prst="borderCallout1">
            <a:avLst>
              <a:gd name="adj1" fmla="val 50664"/>
              <a:gd name="adj2" fmla="val -1605"/>
              <a:gd name="adj3" fmla="val 112500"/>
              <a:gd name="adj4" fmla="val -38333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Tambor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3" name="Textfeld 19"/>
          <p:cNvSpPr txBox="1"/>
          <p:nvPr/>
        </p:nvSpPr>
        <p:spPr>
          <a:xfrm>
            <a:off x="315106" y="3393363"/>
            <a:ext cx="2365699" cy="523220"/>
          </a:xfrm>
          <a:prstGeom prst="borderCallout1">
            <a:avLst>
              <a:gd name="adj1" fmla="val 52267"/>
              <a:gd name="adj2" fmla="val 100168"/>
              <a:gd name="adj3" fmla="val -69769"/>
              <a:gd name="adj4" fmla="val 134754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Zapata</a:t>
            </a:r>
          </a:p>
        </p:txBody>
      </p:sp>
      <p:sp>
        <p:nvSpPr>
          <p:cNvPr id="14" name="Textfeld 19"/>
          <p:cNvSpPr txBox="1"/>
          <p:nvPr/>
        </p:nvSpPr>
        <p:spPr>
          <a:xfrm>
            <a:off x="6649911" y="5145281"/>
            <a:ext cx="4533904" cy="523220"/>
          </a:xfrm>
          <a:prstGeom prst="borderCallout1">
            <a:avLst>
              <a:gd name="adj1" fmla="val 48548"/>
              <a:gd name="adj2" fmla="val -15"/>
              <a:gd name="adj3" fmla="val -94259"/>
              <a:gd name="adj4" fmla="val -11971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 w="lg" len="lg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Rodamientos 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5" name="Textfeld 19"/>
          <p:cNvSpPr txBox="1"/>
          <p:nvPr/>
        </p:nvSpPr>
        <p:spPr>
          <a:xfrm>
            <a:off x="2680805" y="0"/>
            <a:ext cx="3084024" cy="461665"/>
          </a:xfrm>
          <a:prstGeom prst="borderCallout1">
            <a:avLst>
              <a:gd name="adj1" fmla="val 61992"/>
              <a:gd name="adj2" fmla="val 91122"/>
              <a:gd name="adj3" fmla="val -73487"/>
              <a:gd name="adj4" fmla="val 121596"/>
            </a:avLst>
          </a:prstGeom>
          <a:noFill/>
          <a:ln w="19050">
            <a:noFill/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Dirección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marcha</a:t>
            </a:r>
            <a:endParaRPr lang="en-US" sz="24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cxnSp>
        <p:nvCxnSpPr>
          <p:cNvPr id="17" name="Gerader Verbinder 16"/>
          <p:cNvCxnSpPr>
            <a:endCxn id="14" idx="2"/>
          </p:cNvCxnSpPr>
          <p:nvPr/>
        </p:nvCxnSpPr>
        <p:spPr>
          <a:xfrm>
            <a:off x="4858789" y="4646815"/>
            <a:ext cx="1791122" cy="7600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  <a:headEnd type="oval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11259" y="945724"/>
            <a:ext cx="2365699" cy="954107"/>
          </a:xfrm>
          <a:prstGeom prst="borderCallout1">
            <a:avLst>
              <a:gd name="adj1" fmla="val 52267"/>
              <a:gd name="adj2" fmla="val 100168"/>
              <a:gd name="adj3" fmla="val 95296"/>
              <a:gd name="adj4" fmla="val 13912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arrastrada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1" name="Textfeld 19"/>
          <p:cNvSpPr txBox="1"/>
          <p:nvPr/>
        </p:nvSpPr>
        <p:spPr>
          <a:xfrm>
            <a:off x="8747253" y="945316"/>
            <a:ext cx="2611259" cy="954107"/>
          </a:xfrm>
          <a:prstGeom prst="borderCallout1">
            <a:avLst>
              <a:gd name="adj1" fmla="val 50664"/>
              <a:gd name="adj2" fmla="val -1605"/>
              <a:gd name="adj3" fmla="val 98092"/>
              <a:gd name="adj4" fmla="val -5458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dirigida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2" name="Pfeil nach oben und unten 21"/>
          <p:cNvSpPr/>
          <p:nvPr/>
        </p:nvSpPr>
        <p:spPr>
          <a:xfrm rot="5400000">
            <a:off x="5282602" y="498277"/>
            <a:ext cx="360000" cy="1080000"/>
          </a:xfrm>
          <a:prstGeom prst="upDownArrow">
            <a:avLst>
              <a:gd name="adj1" fmla="val 50000"/>
              <a:gd name="adj2" fmla="val 51270"/>
            </a:avLst>
          </a:prstGeom>
          <a:solidFill>
            <a:srgbClr val="AF3937"/>
          </a:solidFill>
          <a:ln w="19050">
            <a:solidFill>
              <a:srgbClr val="AF39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5204091" y="1129981"/>
            <a:ext cx="51702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AF3836"/>
                </a:solidFill>
                <a:latin typeface="Arial" pitchFamily="18" charset="0"/>
              </a:rPr>
              <a:t>F</a:t>
            </a:r>
          </a:p>
        </p:txBody>
      </p:sp>
      <p:sp>
        <p:nvSpPr>
          <p:cNvPr id="24" name="Pfeil nach rechts 23"/>
          <p:cNvSpPr/>
          <p:nvPr/>
        </p:nvSpPr>
        <p:spPr>
          <a:xfrm rot="18900000">
            <a:off x="6156000" y="1296000"/>
            <a:ext cx="720000" cy="5400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 rot="13500000">
            <a:off x="4140000" y="1296000"/>
            <a:ext cx="720000" cy="5400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90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Servofreno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2000"/>
            <a:ext cx="8640000" cy="57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2000"/>
            <a:ext cx="8640000" cy="5760000"/>
          </a:xfrm>
          <a:prstGeom prst="rect">
            <a:avLst/>
          </a:prstGeom>
        </p:spPr>
      </p:pic>
      <p:sp>
        <p:nvSpPr>
          <p:cNvPr id="11" name="Pfeil nach unten 10"/>
          <p:cNvSpPr/>
          <p:nvPr/>
        </p:nvSpPr>
        <p:spPr>
          <a:xfrm rot="16200000">
            <a:off x="6260084" y="-303394"/>
            <a:ext cx="360000" cy="115200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9"/>
          <p:cNvSpPr txBox="1"/>
          <p:nvPr/>
        </p:nvSpPr>
        <p:spPr>
          <a:xfrm>
            <a:off x="8747254" y="2242922"/>
            <a:ext cx="2611259" cy="954107"/>
          </a:xfrm>
          <a:prstGeom prst="borderCallout1">
            <a:avLst>
              <a:gd name="adj1" fmla="val 50664"/>
              <a:gd name="adj2" fmla="val -1605"/>
              <a:gd name="adj3" fmla="val 107039"/>
              <a:gd name="adj4" fmla="val -36144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Tambor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3" name="Textfeld 19"/>
          <p:cNvSpPr txBox="1"/>
          <p:nvPr/>
        </p:nvSpPr>
        <p:spPr>
          <a:xfrm>
            <a:off x="315106" y="3393363"/>
            <a:ext cx="2365699" cy="523220"/>
          </a:xfrm>
          <a:prstGeom prst="borderCallout1">
            <a:avLst>
              <a:gd name="adj1" fmla="val 52267"/>
              <a:gd name="adj2" fmla="val 100168"/>
              <a:gd name="adj3" fmla="val -77051"/>
              <a:gd name="adj4" fmla="val 13716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4" name="Textfeld 19"/>
          <p:cNvSpPr txBox="1"/>
          <p:nvPr/>
        </p:nvSpPr>
        <p:spPr>
          <a:xfrm>
            <a:off x="3938954" y="5364000"/>
            <a:ext cx="3763108" cy="52322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 w="lg" len="lg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Rodamientos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flotantes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</a:p>
        </p:txBody>
      </p:sp>
      <p:sp>
        <p:nvSpPr>
          <p:cNvPr id="15" name="Textfeld 19"/>
          <p:cNvSpPr txBox="1"/>
          <p:nvPr/>
        </p:nvSpPr>
        <p:spPr>
          <a:xfrm>
            <a:off x="2724204" y="27829"/>
            <a:ext cx="3065585" cy="461665"/>
          </a:xfrm>
          <a:prstGeom prst="borderCallout1">
            <a:avLst>
              <a:gd name="adj1" fmla="val 61992"/>
              <a:gd name="adj2" fmla="val 91122"/>
              <a:gd name="adj3" fmla="val -73487"/>
              <a:gd name="adj4" fmla="val 121596"/>
            </a:avLst>
          </a:prstGeom>
          <a:noFill/>
          <a:ln w="19050">
            <a:noFill/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Drección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marcha</a:t>
            </a:r>
            <a:endParaRPr lang="en-US" sz="24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09562" y="1458000"/>
            <a:ext cx="2365699" cy="954107"/>
          </a:xfrm>
          <a:prstGeom prst="borderCallout1">
            <a:avLst>
              <a:gd name="adj1" fmla="val 52267"/>
              <a:gd name="adj2" fmla="val 100168"/>
              <a:gd name="adj3" fmla="val 26607"/>
              <a:gd name="adj4" fmla="val 14472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dirgida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1" name="Textfeld 19"/>
          <p:cNvSpPr txBox="1"/>
          <p:nvPr/>
        </p:nvSpPr>
        <p:spPr>
          <a:xfrm>
            <a:off x="8369332" y="3401893"/>
            <a:ext cx="2611259" cy="954107"/>
          </a:xfrm>
          <a:prstGeom prst="borderCallout1">
            <a:avLst>
              <a:gd name="adj1" fmla="val 50664"/>
              <a:gd name="adj2" fmla="val -1605"/>
              <a:gd name="adj3" fmla="val 93532"/>
              <a:gd name="adj4" fmla="val -48911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dirigida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2" name="Pfeil nach oben 21"/>
          <p:cNvSpPr/>
          <p:nvPr/>
        </p:nvSpPr>
        <p:spPr>
          <a:xfrm rot="5400000">
            <a:off x="5436000" y="468000"/>
            <a:ext cx="360000" cy="1080000"/>
          </a:xfrm>
          <a:prstGeom prst="upArrow">
            <a:avLst/>
          </a:prstGeom>
          <a:solidFill>
            <a:srgbClr val="AF3937"/>
          </a:solidFill>
          <a:ln w="19050">
            <a:solidFill>
              <a:srgbClr val="AF393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5292000" y="1116000"/>
            <a:ext cx="51702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AF3836"/>
                </a:solidFill>
                <a:latin typeface="Arial" pitchFamily="18" charset="0"/>
              </a:rPr>
              <a:t>F</a:t>
            </a:r>
          </a:p>
        </p:txBody>
      </p:sp>
      <p:sp>
        <p:nvSpPr>
          <p:cNvPr id="24" name="Pfeil nach rechts 23"/>
          <p:cNvSpPr/>
          <p:nvPr/>
        </p:nvSpPr>
        <p:spPr>
          <a:xfrm rot="2700000">
            <a:off x="5940000" y="4176000"/>
            <a:ext cx="720000" cy="5400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19"/>
          <p:cNvSpPr txBox="1"/>
          <p:nvPr/>
        </p:nvSpPr>
        <p:spPr>
          <a:xfrm>
            <a:off x="1793380" y="599679"/>
            <a:ext cx="979998" cy="523220"/>
          </a:xfrm>
          <a:prstGeom prst="borderCallout1">
            <a:avLst>
              <a:gd name="adj1" fmla="val 52267"/>
              <a:gd name="adj2" fmla="val 100168"/>
              <a:gd name="adj3" fmla="val 81350"/>
              <a:gd name="adj4" fmla="val 304891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Stop</a:t>
            </a:r>
          </a:p>
        </p:txBody>
      </p:sp>
      <p:sp>
        <p:nvSpPr>
          <p:cNvPr id="19" name="Pfeil nach rechts 18"/>
          <p:cNvSpPr/>
          <p:nvPr/>
        </p:nvSpPr>
        <p:spPr>
          <a:xfrm rot="13500000">
            <a:off x="4176000" y="1188000"/>
            <a:ext cx="720000" cy="5400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024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4" y="5904000"/>
            <a:ext cx="858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disco,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tipo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: W 205 RS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2000"/>
            <a:ext cx="8910001" cy="59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2000"/>
            <a:ext cx="8910000" cy="5940000"/>
          </a:xfrm>
          <a:prstGeom prst="rect">
            <a:avLst/>
          </a:prstGeom>
        </p:spPr>
      </p:pic>
      <p:sp>
        <p:nvSpPr>
          <p:cNvPr id="12" name="Textfeld 19"/>
          <p:cNvSpPr txBox="1"/>
          <p:nvPr/>
        </p:nvSpPr>
        <p:spPr>
          <a:xfrm>
            <a:off x="8441696" y="1556558"/>
            <a:ext cx="3648105" cy="523220"/>
          </a:xfrm>
          <a:prstGeom prst="borderCallout1">
            <a:avLst>
              <a:gd name="adj1" fmla="val 50664"/>
              <a:gd name="adj2" fmla="val -1605"/>
              <a:gd name="adj3" fmla="val 142831"/>
              <a:gd name="adj4" fmla="val -28234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18" charset="0"/>
              </a:rPr>
              <a:t>p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rimaria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3" name="Textfeld 19"/>
          <p:cNvSpPr txBox="1"/>
          <p:nvPr/>
        </p:nvSpPr>
        <p:spPr>
          <a:xfrm>
            <a:off x="8402422" y="2931692"/>
            <a:ext cx="2893454" cy="523220"/>
          </a:xfrm>
          <a:prstGeom prst="borderCallout1">
            <a:avLst>
              <a:gd name="adj1" fmla="val 50664"/>
              <a:gd name="adj2" fmla="val -1605"/>
              <a:gd name="adj3" fmla="val 120763"/>
              <a:gd name="adj4" fmla="val -30160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Muelle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retención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4" name="Textfeld 19"/>
          <p:cNvSpPr txBox="1"/>
          <p:nvPr/>
        </p:nvSpPr>
        <p:spPr>
          <a:xfrm>
            <a:off x="7798144" y="4440968"/>
            <a:ext cx="2482889" cy="523220"/>
          </a:xfrm>
          <a:prstGeom prst="borderCallout1">
            <a:avLst>
              <a:gd name="adj1" fmla="val 50664"/>
              <a:gd name="adj2" fmla="val -1605"/>
              <a:gd name="adj3" fmla="val -32127"/>
              <a:gd name="adj4" fmla="val -73980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Muelle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retorno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cxnSp>
        <p:nvCxnSpPr>
          <p:cNvPr id="16" name="Gerader Verbinder 15"/>
          <p:cNvCxnSpPr>
            <a:stCxn id="14" idx="2"/>
          </p:cNvCxnSpPr>
          <p:nvPr/>
        </p:nvCxnSpPr>
        <p:spPr>
          <a:xfrm flipH="1" flipV="1">
            <a:off x="5795770" y="2354516"/>
            <a:ext cx="2002374" cy="234806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9"/>
          <p:cNvSpPr txBox="1"/>
          <p:nvPr/>
        </p:nvSpPr>
        <p:spPr>
          <a:xfrm>
            <a:off x="148040" y="4824931"/>
            <a:ext cx="4033919" cy="954107"/>
          </a:xfrm>
          <a:prstGeom prst="borderCallout1">
            <a:avLst>
              <a:gd name="adj1" fmla="val 52267"/>
              <a:gd name="adj2" fmla="val 100168"/>
              <a:gd name="adj3" fmla="val -28615"/>
              <a:gd name="adj4" fmla="val 107673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Zapata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secundaria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9" name="Textfeld 19"/>
          <p:cNvSpPr txBox="1"/>
          <p:nvPr/>
        </p:nvSpPr>
        <p:spPr>
          <a:xfrm>
            <a:off x="428368" y="478945"/>
            <a:ext cx="3031523" cy="830997"/>
          </a:xfrm>
          <a:prstGeom prst="borderCallout1">
            <a:avLst>
              <a:gd name="adj1" fmla="val 52267"/>
              <a:gd name="adj2" fmla="val 100168"/>
              <a:gd name="adj3" fmla="val 113073"/>
              <a:gd name="adj4" fmla="val 15469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i="0" dirty="0" err="1" smtClean="0">
                <a:latin typeface="Arial" pitchFamily="18" charset="0"/>
              </a:rPr>
              <a:t>Paquete</a:t>
            </a:r>
            <a:r>
              <a:rPr lang="en-US" sz="2400" b="0" i="0" dirty="0" smtClean="0">
                <a:latin typeface="Arial" pitchFamily="18" charset="0"/>
              </a:rPr>
              <a:t> </a:t>
            </a:r>
            <a:r>
              <a:rPr lang="en-US" sz="2400" b="0" i="0" dirty="0" err="1" smtClean="0">
                <a:latin typeface="Arial" pitchFamily="18" charset="0"/>
              </a:rPr>
              <a:t>arandelas</a:t>
            </a:r>
            <a:r>
              <a:rPr lang="en-US" sz="2400" b="0" i="0" dirty="0" smtClean="0">
                <a:latin typeface="Arial" pitchFamily="18" charset="0"/>
              </a:rPr>
              <a:t> </a:t>
            </a:r>
            <a:r>
              <a:rPr lang="en-US" sz="2400" b="0" i="0" dirty="0" err="1" smtClean="0">
                <a:latin typeface="Arial" pitchFamily="18" charset="0"/>
              </a:rPr>
              <a:t>elásticas</a:t>
            </a:r>
            <a:endParaRPr lang="en-US" sz="2400" b="0" i="0" dirty="0" smtClean="0">
              <a:latin typeface="Arial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798145" y="712534"/>
            <a:ext cx="3148479" cy="523220"/>
          </a:xfrm>
          <a:prstGeom prst="borderCallout1">
            <a:avLst>
              <a:gd name="adj1" fmla="val 50664"/>
              <a:gd name="adj2" fmla="val -1605"/>
              <a:gd name="adj3" fmla="val 219623"/>
              <a:gd name="adj4" fmla="val -60630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Accionador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1" name="Textfeld 19"/>
          <p:cNvSpPr txBox="1"/>
          <p:nvPr/>
        </p:nvSpPr>
        <p:spPr>
          <a:xfrm>
            <a:off x="7051663" y="5243989"/>
            <a:ext cx="3118338" cy="523220"/>
          </a:xfrm>
          <a:prstGeom prst="borderCallout1">
            <a:avLst>
              <a:gd name="adj1" fmla="val 50664"/>
              <a:gd name="adj2" fmla="val -1605"/>
              <a:gd name="adj3" fmla="val -86226"/>
              <a:gd name="adj4" fmla="val -48518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 pitchFamily="18" charset="0"/>
              </a:rPr>
              <a:t>Leva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ajuste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6" name="Pfeil nach unten 25"/>
          <p:cNvSpPr/>
          <p:nvPr/>
        </p:nvSpPr>
        <p:spPr>
          <a:xfrm rot="16200000">
            <a:off x="7092000" y="-303394"/>
            <a:ext cx="360000" cy="115200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19"/>
          <p:cNvSpPr txBox="1"/>
          <p:nvPr/>
        </p:nvSpPr>
        <p:spPr>
          <a:xfrm>
            <a:off x="3002845" y="0"/>
            <a:ext cx="3621154" cy="461665"/>
          </a:xfrm>
          <a:prstGeom prst="borderCallout1">
            <a:avLst>
              <a:gd name="adj1" fmla="val 61992"/>
              <a:gd name="adj2" fmla="val 91122"/>
              <a:gd name="adj3" fmla="val -73487"/>
              <a:gd name="adj4" fmla="val 121596"/>
            </a:avLst>
          </a:prstGeom>
          <a:noFill/>
          <a:ln w="19050">
            <a:noFill/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Dirección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itchFamily="18" charset="0"/>
              </a:rPr>
              <a:t>de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 charset="0"/>
              </a:rPr>
              <a:t>marcha</a:t>
            </a:r>
            <a:endParaRPr lang="en-US" sz="24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7015" y="2428795"/>
            <a:ext cx="2883295" cy="523220"/>
          </a:xfrm>
          <a:prstGeom prst="rect">
            <a:avLst/>
          </a:prstGeom>
          <a:noFill/>
          <a:ln w="28575">
            <a:solidFill>
              <a:srgbClr val="8923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Marcha</a:t>
            </a:r>
            <a:r>
              <a:rPr lang="en-US" sz="28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adelante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31" name="Pfeil nach unten 30"/>
          <p:cNvSpPr/>
          <p:nvPr/>
        </p:nvSpPr>
        <p:spPr>
          <a:xfrm rot="5400000">
            <a:off x="4500000" y="-303394"/>
            <a:ext cx="360000" cy="115200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19"/>
          <p:cNvSpPr txBox="1"/>
          <p:nvPr/>
        </p:nvSpPr>
        <p:spPr>
          <a:xfrm>
            <a:off x="5400000" y="-5835"/>
            <a:ext cx="3394944" cy="461665"/>
          </a:xfrm>
          <a:prstGeom prst="borderCallout1">
            <a:avLst>
              <a:gd name="adj1" fmla="val 61992"/>
              <a:gd name="adj2" fmla="val 91122"/>
              <a:gd name="adj3" fmla="val -73487"/>
              <a:gd name="adj4" fmla="val 121596"/>
            </a:avLst>
          </a:prstGeom>
          <a:noFill/>
          <a:ln w="19050">
            <a:noFill/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Dirección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marcha</a:t>
            </a:r>
            <a:endParaRPr lang="en-US" sz="24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77360" y="3129784"/>
            <a:ext cx="2331865" cy="523220"/>
          </a:xfrm>
          <a:prstGeom prst="rect">
            <a:avLst/>
          </a:prstGeom>
          <a:noFill/>
          <a:ln w="28575">
            <a:solidFill>
              <a:srgbClr val="8923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Marcha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atrás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5145071" y="542123"/>
            <a:ext cx="2520000" cy="1872000"/>
          </a:xfrm>
          <a:prstGeom prst="rect">
            <a:avLst/>
          </a:prstGeom>
          <a:noFill/>
          <a:ln w="38100"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802051"/>
            <a:ext cx="5400001" cy="360000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1088436"/>
            <a:ext cx="5986550" cy="3991033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6749462" y="2202472"/>
            <a:ext cx="900000" cy="900000"/>
          </a:xfrm>
          <a:prstGeom prst="ellipse">
            <a:avLst/>
          </a:prstGeom>
          <a:noFill/>
          <a:ln w="38100"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7954589" y="1762120"/>
            <a:ext cx="3140017" cy="1077218"/>
          </a:xfrm>
          <a:prstGeom prst="borderCallout1">
            <a:avLst>
              <a:gd name="adj1" fmla="val 50664"/>
              <a:gd name="adj2" fmla="val -1605"/>
              <a:gd name="adj3" fmla="val 208700"/>
              <a:gd name="adj4" fmla="val -59536"/>
            </a:avLst>
          </a:prstGeom>
          <a:noFill/>
          <a:ln w="19050">
            <a:noFill/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Zapata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Toma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contacto</a:t>
            </a:r>
            <a:endParaRPr lang="en-US" sz="32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29" name="Pfeil nach rechts 28"/>
          <p:cNvSpPr/>
          <p:nvPr/>
        </p:nvSpPr>
        <p:spPr>
          <a:xfrm rot="10800000">
            <a:off x="4556159" y="2575061"/>
            <a:ext cx="1224000" cy="540000"/>
          </a:xfrm>
          <a:prstGeom prst="right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19"/>
          <p:cNvSpPr txBox="1"/>
          <p:nvPr/>
        </p:nvSpPr>
        <p:spPr>
          <a:xfrm>
            <a:off x="7846553" y="3996323"/>
            <a:ext cx="3128692" cy="523220"/>
          </a:xfrm>
          <a:prstGeom prst="borderCallout1">
            <a:avLst>
              <a:gd name="adj1" fmla="val 50664"/>
              <a:gd name="adj2" fmla="val -1605"/>
              <a:gd name="adj3" fmla="val -27971"/>
              <a:gd name="adj4" fmla="val -39738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Tuerca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ajuste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37" name="Textfeld 19"/>
          <p:cNvSpPr txBox="1"/>
          <p:nvPr/>
        </p:nvSpPr>
        <p:spPr>
          <a:xfrm>
            <a:off x="2776056" y="4283033"/>
            <a:ext cx="2811806" cy="523220"/>
          </a:xfrm>
          <a:prstGeom prst="borderCallout1">
            <a:avLst>
              <a:gd name="adj1" fmla="val 52267"/>
              <a:gd name="adj2" fmla="val 100168"/>
              <a:gd name="adj3" fmla="val -260181"/>
              <a:gd name="adj4" fmla="val 144863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Leva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ajuste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5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6" grpId="0" animBg="1"/>
      <p:bldP spid="27" grpId="0"/>
      <p:bldP spid="28" grpId="0" animBg="1"/>
      <p:bldP spid="31" grpId="0" animBg="1"/>
      <p:bldP spid="31" grpId="1" animBg="1"/>
      <p:bldP spid="32" grpId="0"/>
      <p:bldP spid="32" grpId="1"/>
      <p:bldP spid="33" grpId="0" animBg="1"/>
      <p:bldP spid="33" grpId="1" animBg="1"/>
      <p:bldP spid="34" grpId="0" animBg="1"/>
      <p:bldP spid="34" grpId="1" animBg="1"/>
      <p:bldP spid="24" grpId="0" animBg="1"/>
      <p:bldP spid="24" grpId="1" animBg="1"/>
      <p:bldP spid="25" grpId="0"/>
      <p:bldP spid="25" grpId="1"/>
      <p:bldP spid="29" grpId="0" animBg="1"/>
      <p:bldP spid="29" grpId="1" animBg="1"/>
      <p:bldP spid="3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4" y="5904000"/>
            <a:ext cx="858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disco,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tipo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: W 205 RS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598" y="673769"/>
            <a:ext cx="7019999" cy="468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70" y="673769"/>
            <a:ext cx="7020000" cy="468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14425" y="3067629"/>
            <a:ext cx="1460155" cy="954107"/>
          </a:xfrm>
          <a:prstGeom prst="borderCallout1">
            <a:avLst>
              <a:gd name="adj1" fmla="val 50664"/>
              <a:gd name="adj2" fmla="val -1605"/>
              <a:gd name="adj3" fmla="val -45168"/>
              <a:gd name="adj4" fmla="val -108491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triangle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Sirga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14425" y="781490"/>
            <a:ext cx="1964279" cy="954107"/>
          </a:xfrm>
          <a:prstGeom prst="borderCallout1">
            <a:avLst>
              <a:gd name="adj1" fmla="val 50664"/>
              <a:gd name="adj2" fmla="val -1605"/>
              <a:gd name="adj3" fmla="val 170294"/>
              <a:gd name="adj4" fmla="val -45232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Cable 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34009" y="123538"/>
            <a:ext cx="838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Montaje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cable de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dirty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itchFamily="18" charset="0"/>
              </a:rPr>
              <a:t>posterior</a:t>
            </a:r>
            <a:endParaRPr lang="en-US" sz="32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4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3" name="Eingekerbter Richtungspfeil 12"/>
          <p:cNvSpPr/>
          <p:nvPr/>
        </p:nvSpPr>
        <p:spPr>
          <a:xfrm>
            <a:off x="315106" y="217051"/>
            <a:ext cx="335250" cy="419055"/>
          </a:xfrm>
          <a:prstGeom prst="chevron">
            <a:avLst/>
          </a:prstGeom>
          <a:solidFill>
            <a:srgbClr val="8923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720000" y="26868"/>
            <a:ext cx="4344368" cy="80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0" dirty="0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720000" y="1260000"/>
            <a:ext cx="10515600" cy="431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Introducción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, Sistema de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suspension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Frenos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.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Embalaje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transporte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567977" y="1260000"/>
            <a:ext cx="7596000" cy="432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7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09154" y="5904000"/>
            <a:ext cx="858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Frenos</a:t>
            </a:r>
            <a:r>
              <a:rPr lang="en-US" sz="4800" b="0" i="0" smtClean="0">
                <a:solidFill>
                  <a:srgbClr val="000000"/>
                </a:solidFill>
                <a:latin typeface="Arial" pitchFamily="18" charset="0"/>
              </a:rPr>
              <a:t> de disco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074985" y="123538"/>
            <a:ext cx="2901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Type: WS 245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385539" y="123537"/>
            <a:ext cx="302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Type: WS 284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432000"/>
            <a:ext cx="6372000" cy="4248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0" y="504000"/>
            <a:ext cx="6750000" cy="45000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6156001" y="4749003"/>
            <a:ext cx="603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Capacidad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1800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Rodamientos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cónicos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30206 / 30208X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Opcionalmente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disponible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con Rodamientos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aceite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0" y="4752161"/>
            <a:ext cx="6204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 err="1" smtClean="0">
                <a:solidFill>
                  <a:srgbClr val="000000"/>
                </a:solidFill>
                <a:latin typeface="Arial" pitchFamily="18" charset="0"/>
              </a:rPr>
              <a:t>Capacidad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r>
              <a:rPr lang="en-US" sz="24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24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r>
              <a:rPr lang="en-US" sz="2400" dirty="0" smtClean="0">
                <a:solidFill>
                  <a:srgbClr val="000000"/>
                </a:solidFill>
                <a:latin typeface="Arial" pitchFamily="18" charset="0"/>
              </a:rPr>
              <a:t> 1500 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itchFamily="18" charset="0"/>
              </a:rPr>
              <a:t>Rodamientos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18" charset="0"/>
              </a:rPr>
              <a:t>cónicos</a:t>
            </a:r>
            <a:r>
              <a:rPr lang="en-US" sz="2400" dirty="0" smtClean="0">
                <a:solidFill>
                  <a:srgbClr val="000000"/>
                </a:solidFill>
                <a:latin typeface="Arial" pitchFamily="18" charset="0"/>
              </a:rPr>
              <a:t> 30204 </a:t>
            </a:r>
            <a:r>
              <a:rPr lang="en-US" sz="2400" dirty="0">
                <a:solidFill>
                  <a:srgbClr val="000000"/>
                </a:solidFill>
                <a:latin typeface="Arial" pitchFamily="18" charset="0"/>
              </a:rPr>
              <a:t>/ </a:t>
            </a:r>
            <a:r>
              <a:rPr lang="en-US" sz="2400" dirty="0" smtClean="0">
                <a:solidFill>
                  <a:srgbClr val="000000"/>
                </a:solidFill>
                <a:latin typeface="Arial" pitchFamily="18" charset="0"/>
              </a:rPr>
              <a:t>30206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Opcionalmente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disponible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 con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rodamientos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aceite</a:t>
            </a:r>
            <a:endParaRPr lang="en-US" dirty="0">
              <a:solidFill>
                <a:srgbClr val="000000"/>
              </a:solidFill>
              <a:latin typeface="Arial" pitchFamily="18" charset="0"/>
            </a:endParaRPr>
          </a:p>
        </p:txBody>
      </p:sp>
      <p:cxnSp>
        <p:nvCxnSpPr>
          <p:cNvPr id="19" name="Gerader Verbinder 18"/>
          <p:cNvCxnSpPr/>
          <p:nvPr/>
        </p:nvCxnSpPr>
        <p:spPr>
          <a:xfrm>
            <a:off x="6156000" y="359999"/>
            <a:ext cx="48141" cy="5400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113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3" name="Eingekerbter Richtungspfeil 12"/>
          <p:cNvSpPr/>
          <p:nvPr/>
        </p:nvSpPr>
        <p:spPr>
          <a:xfrm>
            <a:off x="315106" y="217051"/>
            <a:ext cx="335250" cy="419055"/>
          </a:xfrm>
          <a:prstGeom prst="chevron">
            <a:avLst/>
          </a:prstGeom>
          <a:solidFill>
            <a:srgbClr val="8923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290243" y="54000"/>
            <a:ext cx="4799086" cy="80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sz="4800" b="1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720000" y="1260000"/>
            <a:ext cx="10515600" cy="431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Introdución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suspension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Enganche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r>
              <a:rPr lang="en-US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Embalaje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Transporte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48000" y="1785717"/>
            <a:ext cx="7596000" cy="432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648000" y="3441236"/>
            <a:ext cx="7596000" cy="360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4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sz="480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480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1548000"/>
            <a:ext cx="7560000" cy="504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75" y="1505083"/>
            <a:ext cx="7560000" cy="504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88727" y="360000"/>
            <a:ext cx="5929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Carga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máxima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permitida</a:t>
            </a:r>
            <a:endParaRPr lang="en-US" sz="32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8058" y="2928838"/>
            <a:ext cx="507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WAP 35	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  <a:sym typeface="Wingdings" panose="05000000000000000000" pitchFamily="2" charset="2"/>
              </a:rPr>
              <a:t>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	1750 – 3500 kg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8727" y="1274251"/>
            <a:ext cx="507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WAP 15	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  <a:sym typeface="Wingdings" panose="05000000000000000000" pitchFamily="2" charset="2"/>
              </a:rPr>
              <a:t>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	750 – 1500 kg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98058" y="2133159"/>
            <a:ext cx="507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WAP 24	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  <a:sym typeface="Wingdings" panose="05000000000000000000" pitchFamily="2" charset="2"/>
              </a:rPr>
              <a:t></a:t>
            </a:r>
            <a:r>
              <a:rPr lang="en-US" sz="2400" b="0" i="0" dirty="0" smtClean="0">
                <a:solidFill>
                  <a:srgbClr val="000000"/>
                </a:solidFill>
                <a:latin typeface="Arial" pitchFamily="18" charset="0"/>
              </a:rPr>
              <a:t>	1300 – 2400 kg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835663" y="750774"/>
            <a:ext cx="2356337" cy="954107"/>
          </a:xfrm>
          <a:prstGeom prst="borderCallout1">
            <a:avLst>
              <a:gd name="adj1" fmla="val 50664"/>
              <a:gd name="adj2" fmla="val -1605"/>
              <a:gd name="adj3" fmla="val 92551"/>
              <a:gd name="adj4" fmla="val -4809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Muelle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neumático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986647" y="2594824"/>
            <a:ext cx="1698032" cy="954107"/>
          </a:xfrm>
          <a:prstGeom prst="borderCallout1">
            <a:avLst>
              <a:gd name="adj1" fmla="val 50664"/>
              <a:gd name="adj2" fmla="val -1605"/>
              <a:gd name="adj3" fmla="val 24314"/>
              <a:gd name="adj4" fmla="val -5672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Brazo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pivotante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5" name="Textfeld 19"/>
          <p:cNvSpPr txBox="1"/>
          <p:nvPr/>
        </p:nvSpPr>
        <p:spPr>
          <a:xfrm>
            <a:off x="564150" y="1286390"/>
            <a:ext cx="3716592" cy="523220"/>
          </a:xfrm>
          <a:prstGeom prst="borderCallout1">
            <a:avLst>
              <a:gd name="adj1" fmla="val 52267"/>
              <a:gd name="adj2" fmla="val 100168"/>
              <a:gd name="adj3" fmla="val 131862"/>
              <a:gd name="adj4" fmla="val 121978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Leva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manual</a:t>
            </a:r>
          </a:p>
        </p:txBody>
      </p:sp>
      <p:sp>
        <p:nvSpPr>
          <p:cNvPr id="16" name="Textfeld 19"/>
          <p:cNvSpPr txBox="1"/>
          <p:nvPr/>
        </p:nvSpPr>
        <p:spPr>
          <a:xfrm>
            <a:off x="38721" y="4823721"/>
            <a:ext cx="4165412" cy="954107"/>
          </a:xfrm>
          <a:prstGeom prst="borderCallout1">
            <a:avLst>
              <a:gd name="adj1" fmla="val 52267"/>
              <a:gd name="adj2" fmla="val 100168"/>
              <a:gd name="adj3" fmla="val -117225"/>
              <a:gd name="adj4" fmla="val 11537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Cabeza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acoplamiento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para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remolque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208184" y="491435"/>
            <a:ext cx="2692392" cy="954107"/>
          </a:xfrm>
          <a:prstGeom prst="borderCallout1">
            <a:avLst>
              <a:gd name="adj1" fmla="val 56690"/>
              <a:gd name="adj2" fmla="val 100017"/>
              <a:gd name="adj3" fmla="val 150506"/>
              <a:gd name="adj4" fmla="val 150817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Arial" pitchFamily="18" charset="0"/>
              </a:rPr>
              <a:t>A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mortiguador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acoplamiento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25684" y="3788923"/>
            <a:ext cx="4010049" cy="523220"/>
          </a:xfrm>
          <a:prstGeom prst="borderCallout1">
            <a:avLst>
              <a:gd name="adj1" fmla="val 50664"/>
              <a:gd name="adj2" fmla="val -1605"/>
              <a:gd name="adj3" fmla="val -86773"/>
              <a:gd name="adj4" fmla="val -26758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Amortiguador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enganche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15677 -0.145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-729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9" grpId="0"/>
      <p:bldP spid="9" grpId="1"/>
      <p:bldP spid="10" grpId="0"/>
      <p:bldP spid="10" grpId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2" name="WAP15-15.1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0000" y="360000"/>
            <a:ext cx="10722012" cy="522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100347" y="410028"/>
            <a:ext cx="5129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Función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servicio</a:t>
            </a:r>
            <a:endParaRPr lang="en-US" sz="32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P15-15.1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00" y="360000"/>
            <a:ext cx="11634238" cy="50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60000" y="410028"/>
            <a:ext cx="5129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32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3200" b="0" i="0" dirty="0" err="1" smtClean="0">
                <a:solidFill>
                  <a:srgbClr val="000000"/>
                </a:solidFill>
                <a:latin typeface="Arial" pitchFamily="18" charset="0"/>
              </a:rPr>
              <a:t>estacionamiento</a:t>
            </a:r>
            <a:endParaRPr lang="en-US" sz="32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62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3" name="Eingekerbter Richtungspfeil 12"/>
          <p:cNvSpPr/>
          <p:nvPr/>
        </p:nvSpPr>
        <p:spPr>
          <a:xfrm>
            <a:off x="315106" y="217051"/>
            <a:ext cx="335250" cy="419055"/>
          </a:xfrm>
          <a:prstGeom prst="chevron">
            <a:avLst/>
          </a:prstGeom>
          <a:solidFill>
            <a:srgbClr val="8923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648000" y="26868"/>
            <a:ext cx="4151086" cy="80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sz="4800" b="1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720000" y="1245668"/>
            <a:ext cx="10515600" cy="431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Introducción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Sistema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suspension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Embalaje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transporte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48000" y="3888000"/>
            <a:ext cx="7596000" cy="432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8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180000"/>
            <a:ext cx="4810274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09154" y="5904000"/>
            <a:ext cx="858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Embalaje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Transporte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5883" y="2309711"/>
            <a:ext cx="4873254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000" y="180000"/>
            <a:ext cx="492053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39131" y="2309711"/>
            <a:ext cx="429904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64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6000" y="180000"/>
            <a:ext cx="4524153" cy="65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7" y="2209796"/>
            <a:ext cx="2326148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64" y="357617"/>
            <a:ext cx="3127924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53" y="2073835"/>
            <a:ext cx="3344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" y="213617"/>
            <a:ext cx="3508041" cy="1368000"/>
          </a:xfrm>
          <a:prstGeom prst="rect">
            <a:avLst/>
          </a:prstGeom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  <a:softEdge rad="112500"/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2335" y="4061975"/>
            <a:ext cx="2757208" cy="1440000"/>
          </a:xfrm>
          <a:prstGeom prst="rect">
            <a:avLst/>
          </a:prstGeom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  <a:softEdge rad="112500"/>
          </a:effectLst>
        </p:spPr>
      </p:pic>
      <p:sp>
        <p:nvSpPr>
          <p:cNvPr id="11" name="Textfeld 10"/>
          <p:cNvSpPr txBox="1"/>
          <p:nvPr/>
        </p:nvSpPr>
        <p:spPr>
          <a:xfrm>
            <a:off x="3391715" y="5603798"/>
            <a:ext cx="4384314" cy="12003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smtClean="0">
                <a:solidFill>
                  <a:srgbClr val="892337"/>
                </a:solidFill>
                <a:latin typeface="Arial" pitchFamily="18" charset="0"/>
              </a:rPr>
              <a:t>Red </a:t>
            </a:r>
            <a:r>
              <a:rPr lang="en-US" sz="3600" b="0" i="0" dirty="0" err="1" smtClean="0">
                <a:solidFill>
                  <a:srgbClr val="892337"/>
                </a:solidFill>
                <a:latin typeface="Arial" pitchFamily="18" charset="0"/>
              </a:rPr>
              <a:t>distribución</a:t>
            </a:r>
            <a:endParaRPr lang="en-US" sz="3600" b="0" i="0" dirty="0" smtClean="0">
              <a:solidFill>
                <a:srgbClr val="892337"/>
              </a:solidFill>
              <a:latin typeface="Arial" pitchFamily="18" charset="0"/>
            </a:endParaRPr>
          </a:p>
          <a:p>
            <a:pPr algn="ctr"/>
            <a:r>
              <a:rPr lang="en-US" sz="3600" dirty="0" smtClean="0">
                <a:solidFill>
                  <a:srgbClr val="892337"/>
                </a:solidFill>
                <a:latin typeface="Arial" pitchFamily="18" charset="0"/>
              </a:rPr>
              <a:t>En </a:t>
            </a:r>
            <a:r>
              <a:rPr lang="en-US" sz="3600" dirty="0" err="1" smtClean="0">
                <a:solidFill>
                  <a:srgbClr val="892337"/>
                </a:solidFill>
                <a:latin typeface="Arial" pitchFamily="18" charset="0"/>
              </a:rPr>
              <a:t>toda</a:t>
            </a:r>
            <a:r>
              <a:rPr lang="en-US" sz="3600" dirty="0" smtClean="0">
                <a:solidFill>
                  <a:srgbClr val="892337"/>
                </a:solidFill>
                <a:latin typeface="Arial" pitchFamily="18" charset="0"/>
              </a:rPr>
              <a:t> Europa</a:t>
            </a:r>
            <a:endParaRPr lang="en-US" sz="3600" b="0" i="0" dirty="0" smtClean="0">
              <a:solidFill>
                <a:srgbClr val="892337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57" y="3078752"/>
            <a:ext cx="3519700" cy="18000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306081" y="5197567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892337"/>
                </a:solidFill>
                <a:latin typeface="Arial" pitchFamily="18" charset="0"/>
              </a:rPr>
              <a:t>WAP-Fahrzeugtechnik GmbH</a:t>
            </a:r>
          </a:p>
          <a:p>
            <a:pPr algn="ctr"/>
            <a:r>
              <a:rPr lang="en-US" sz="1600" b="0" i="0" dirty="0" smtClean="0">
                <a:solidFill>
                  <a:srgbClr val="892337"/>
                </a:solidFill>
                <a:latin typeface="Arial" pitchFamily="18" charset="0"/>
              </a:rPr>
              <a:t>Rudolf-Diesel-Str. 21-23</a:t>
            </a:r>
          </a:p>
          <a:p>
            <a:pPr algn="ctr"/>
            <a:r>
              <a:rPr lang="en-US" sz="1600" b="0" i="0" dirty="0" smtClean="0">
                <a:solidFill>
                  <a:srgbClr val="892337"/>
                </a:solidFill>
                <a:latin typeface="Arial" pitchFamily="18" charset="0"/>
              </a:rPr>
              <a:t>D-33178 Borchen</a:t>
            </a:r>
          </a:p>
          <a:p>
            <a:pPr algn="ctr"/>
            <a:r>
              <a:rPr lang="en-US" sz="1600" b="0" i="0" dirty="0" smtClean="0">
                <a:solidFill>
                  <a:srgbClr val="892337"/>
                </a:solidFill>
                <a:latin typeface="Arial" pitchFamily="18" charset="0"/>
              </a:rPr>
              <a:t>www.waptech.de</a:t>
            </a: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225089" y="843734"/>
            <a:ext cx="11519236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0" i="0" dirty="0" err="1" smtClean="0">
                <a:solidFill>
                  <a:srgbClr val="000000"/>
                </a:solidFill>
                <a:latin typeface="Arial" pitchFamily="18" charset="0"/>
              </a:rPr>
              <a:t>Muchas</a:t>
            </a:r>
            <a:r>
              <a:rPr lang="en-US" sz="5400" b="0" i="0" dirty="0" smtClean="0">
                <a:solidFill>
                  <a:srgbClr val="000000"/>
                </a:solidFill>
                <a:latin typeface="Arial" pitchFamily="18" charset="0"/>
              </a:rPr>
              <a:t> gracias </a:t>
            </a:r>
            <a:r>
              <a:rPr lang="en-US" sz="5400" b="0" i="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5400" b="0" i="0" dirty="0" smtClean="0">
                <a:solidFill>
                  <a:srgbClr val="000000"/>
                </a:solidFill>
                <a:latin typeface="Arial" pitchFamily="18" charset="0"/>
              </a:rPr>
              <a:t> la </a:t>
            </a:r>
            <a:r>
              <a:rPr lang="en-US" sz="5400" b="0" i="0" dirty="0" err="1" smtClean="0">
                <a:solidFill>
                  <a:srgbClr val="000000"/>
                </a:solidFill>
                <a:latin typeface="Arial" pitchFamily="18" charset="0"/>
              </a:rPr>
              <a:t>atención</a:t>
            </a:r>
            <a:endParaRPr lang="en-US" sz="54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1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020558283"/>
              </p:ext>
            </p:extLst>
          </p:nvPr>
        </p:nvGraphicFramePr>
        <p:xfrm>
          <a:off x="2883877" y="85318"/>
          <a:ext cx="9308123" cy="537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6236208" y="5904000"/>
            <a:ext cx="595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Historia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82496" y="5288447"/>
            <a:ext cx="3995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dirty="0" err="1" smtClean="0">
                <a:solidFill>
                  <a:srgbClr val="000000"/>
                </a:solidFill>
                <a:latin typeface="Arial" pitchFamily="18" charset="0"/>
              </a:rPr>
              <a:t>Fundada</a:t>
            </a:r>
            <a:r>
              <a:rPr lang="en-US" sz="1800" b="1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1800" b="1" i="0" dirty="0" err="1" smtClean="0">
                <a:solidFill>
                  <a:srgbClr val="000000"/>
                </a:solidFill>
                <a:latin typeface="Arial" pitchFamily="18" charset="0"/>
              </a:rPr>
              <a:t>en</a:t>
            </a:r>
            <a:r>
              <a:rPr lang="en-US" sz="1800" b="1" i="0" dirty="0" smtClean="0">
                <a:solidFill>
                  <a:srgbClr val="000000"/>
                </a:solidFill>
                <a:latin typeface="Arial" pitchFamily="18" charset="0"/>
              </a:rPr>
              <a:t> 1994 </a:t>
            </a:r>
          </a:p>
          <a:p>
            <a:pPr algn="ctr"/>
            <a:r>
              <a:rPr lang="en-US" sz="1600" b="0" i="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1600" b="0" i="0" dirty="0" smtClean="0">
                <a:solidFill>
                  <a:srgbClr val="000000"/>
                </a:solidFill>
                <a:latin typeface="Arial" pitchFamily="18" charset="0"/>
              </a:rPr>
              <a:t> Sr. </a:t>
            </a:r>
            <a:r>
              <a:rPr lang="en-US" sz="1600" b="0" i="0" dirty="0" err="1" smtClean="0">
                <a:solidFill>
                  <a:srgbClr val="000000"/>
                </a:solidFill>
                <a:latin typeface="Arial" pitchFamily="18" charset="0"/>
              </a:rPr>
              <a:t>Bröckling</a:t>
            </a:r>
            <a:r>
              <a:rPr lang="en-US" sz="1600" b="0" i="0" dirty="0" smtClean="0">
                <a:solidFill>
                  <a:srgbClr val="000000"/>
                </a:solidFill>
                <a:latin typeface="Arial" pitchFamily="18" charset="0"/>
              </a:rPr>
              <a:t> y Sr. Gröpper</a:t>
            </a:r>
          </a:p>
        </p:txBody>
      </p:sp>
      <p:pic>
        <p:nvPicPr>
          <p:cNvPr id="16" name="Picture 4" descr="http://www.waptech.de/webpix/WAP_fron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3" y="178676"/>
            <a:ext cx="4799946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dist="190500" dir="2700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feld 16"/>
          <p:cNvSpPr txBox="1"/>
          <p:nvPr/>
        </p:nvSpPr>
        <p:spPr>
          <a:xfrm>
            <a:off x="315106" y="2971009"/>
            <a:ext cx="4384314" cy="646331"/>
          </a:xfrm>
          <a:prstGeom prst="rect">
            <a:avLst/>
          </a:prstGeom>
          <a:noFill/>
          <a:ln>
            <a:noFill/>
          </a:ln>
          <a:effectLst>
            <a:outerShdw blurRad="190500" dist="190500" dir="2700000" algn="ctr" rotWithShape="0">
              <a:srgbClr val="000000">
                <a:alpha val="5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smtClean="0">
                <a:solidFill>
                  <a:srgbClr val="892337"/>
                </a:solidFill>
                <a:latin typeface="Arial" pitchFamily="18" charset="0"/>
              </a:rPr>
              <a:t>Made in </a:t>
            </a:r>
            <a:r>
              <a:rPr lang="en-US" sz="3200" b="0" i="0" dirty="0" smtClean="0">
                <a:solidFill>
                  <a:srgbClr val="892337"/>
                </a:solidFill>
                <a:latin typeface="Arial" pitchFamily="18" charset="0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958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19" y="3744000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304782"/>
              </p:ext>
            </p:extLst>
          </p:nvPr>
        </p:nvGraphicFramePr>
        <p:xfrm>
          <a:off x="12562" y="-899316"/>
          <a:ext cx="9291145" cy="6476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15106" y="4630341"/>
            <a:ext cx="771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Sabemos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qué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necesitan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como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trabajan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nuestros</a:t>
            </a:r>
            <a:r>
              <a:rPr lang="en-US" sz="200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18" charset="0"/>
              </a:rPr>
              <a:t>clientes</a:t>
            </a:r>
            <a:r>
              <a:rPr lang="en-US" sz="2000" dirty="0">
                <a:solidFill>
                  <a:srgbClr val="000000"/>
                </a:solidFill>
                <a:latin typeface="Arial" pitchFamily="18" charset="0"/>
              </a:rPr>
              <a:t>,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por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tanto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nuestros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empleados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son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muy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minuciosos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fabricando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con mucho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cuidado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, y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comprobando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nuestros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productos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pitchFamily="18" charset="0"/>
              </a:rPr>
              <a:t>meticulosamente</a:t>
            </a:r>
            <a:r>
              <a:rPr lang="en-US" sz="2000" b="0" i="0" dirty="0" smtClean="0">
                <a:solidFill>
                  <a:srgbClr val="000000"/>
                </a:solidFill>
                <a:latin typeface="Arial" pitchFamily="18" charset="0"/>
              </a:rPr>
              <a:t>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Número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empleados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47895" y="254804"/>
            <a:ext cx="2363876" cy="398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87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0867" y="5157002"/>
            <a:ext cx="5989133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440189"/>
              </p:ext>
            </p:extLst>
          </p:nvPr>
        </p:nvGraphicFramePr>
        <p:xfrm>
          <a:off x="540000" y="-828000"/>
          <a:ext cx="10800000" cy="70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142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3" name="Eingekerbter Richtungspfeil 12"/>
          <p:cNvSpPr/>
          <p:nvPr/>
        </p:nvSpPr>
        <p:spPr>
          <a:xfrm>
            <a:off x="315106" y="217051"/>
            <a:ext cx="335250" cy="419055"/>
          </a:xfrm>
          <a:prstGeom prst="chevron">
            <a:avLst/>
          </a:prstGeom>
          <a:solidFill>
            <a:srgbClr val="8923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720000" y="26868"/>
            <a:ext cx="4079086" cy="80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sz="4800" b="1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720000" y="1260000"/>
            <a:ext cx="10515600" cy="431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Introducción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sin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suspension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sistemas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Embalaje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transporte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48000" y="1763450"/>
            <a:ext cx="7596000" cy="432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648000" y="2272163"/>
            <a:ext cx="7596000" cy="360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2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, sin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101969" y="228600"/>
            <a:ext cx="380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Con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rodamiento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aceite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55737" y="228600"/>
            <a:ext cx="388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Sin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rodamiento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aceite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00" y="1044000"/>
            <a:ext cx="7020001" cy="4680000"/>
          </a:xfrm>
          <a:prstGeom prst="rect">
            <a:avLst/>
          </a:prstGeom>
        </p:spPr>
      </p:pic>
      <p:sp>
        <p:nvSpPr>
          <p:cNvPr id="8" name="Textfeld 19"/>
          <p:cNvSpPr txBox="1"/>
          <p:nvPr/>
        </p:nvSpPr>
        <p:spPr>
          <a:xfrm>
            <a:off x="3107783" y="4286113"/>
            <a:ext cx="846001" cy="523220"/>
          </a:xfrm>
          <a:prstGeom prst="borderCallout1">
            <a:avLst>
              <a:gd name="adj1" fmla="val 50664"/>
              <a:gd name="adj2" fmla="val -1605"/>
              <a:gd name="adj3" fmla="val -84361"/>
              <a:gd name="adj4" fmla="val -76846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Oil</a:t>
            </a:r>
          </a:p>
        </p:txBody>
      </p:sp>
      <p:cxnSp>
        <p:nvCxnSpPr>
          <p:cNvPr id="7" name="Gerader Verbinder 6"/>
          <p:cNvCxnSpPr>
            <a:stCxn id="8" idx="2"/>
          </p:cNvCxnSpPr>
          <p:nvPr/>
        </p:nvCxnSpPr>
        <p:spPr>
          <a:xfrm flipH="1" flipV="1">
            <a:off x="1607596" y="3797412"/>
            <a:ext cx="1500187" cy="75031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0" y="1044000"/>
            <a:ext cx="7020001" cy="46800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6156000" y="359999"/>
            <a:ext cx="48141" cy="5400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39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sp>
        <p:nvSpPr>
          <p:cNvPr id="13" name="Eingekerbter Richtungspfeil 12"/>
          <p:cNvSpPr/>
          <p:nvPr/>
        </p:nvSpPr>
        <p:spPr>
          <a:xfrm>
            <a:off x="315106" y="217051"/>
            <a:ext cx="335250" cy="419055"/>
          </a:xfrm>
          <a:prstGeom prst="chevron">
            <a:avLst/>
          </a:prstGeom>
          <a:solidFill>
            <a:srgbClr val="8923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315106" y="45548"/>
            <a:ext cx="4799086" cy="80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sz="4800" b="1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720000" y="1260000"/>
            <a:ext cx="10515600" cy="431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Introduction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Presentación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sin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Sistema de suspension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ejes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Frenos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, Sistema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frenado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  <a:p>
            <a:pPr lvl="1"/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Enganches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inercia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Embalaje</a:t>
            </a:r>
            <a:r>
              <a:rPr lang="en-US" b="0" i="0" dirty="0" smtClean="0">
                <a:solidFill>
                  <a:srgbClr val="000000"/>
                </a:solidFill>
                <a:latin typeface="Arial" pitchFamily="18" charset="0"/>
              </a:rPr>
              <a:t> y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18" charset="0"/>
              </a:rPr>
              <a:t>transporte</a:t>
            </a:r>
            <a:endParaRPr lang="en-US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48000" y="1788106"/>
            <a:ext cx="7596000" cy="432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648000" y="2626640"/>
            <a:ext cx="7596000" cy="360000"/>
          </a:xfrm>
          <a:prstGeom prst="roundRect">
            <a:avLst/>
          </a:prstGeom>
          <a:solidFill>
            <a:srgbClr val="960000">
              <a:alpha val="30000"/>
            </a:srgbClr>
          </a:solidFill>
          <a:ln>
            <a:solidFill>
              <a:srgbClr val="8923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1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841002"/>
            <a:ext cx="1478274" cy="756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3" y="5967002"/>
            <a:ext cx="1692000" cy="504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00" y="1188000"/>
            <a:ext cx="9523636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923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19"/>
          <p:cNvSpPr txBox="1"/>
          <p:nvPr/>
        </p:nvSpPr>
        <p:spPr>
          <a:xfrm>
            <a:off x="151224" y="3240633"/>
            <a:ext cx="1631129" cy="523220"/>
          </a:xfrm>
          <a:prstGeom prst="borderCallout1">
            <a:avLst>
              <a:gd name="adj1" fmla="val 52267"/>
              <a:gd name="adj2" fmla="val 100168"/>
              <a:gd name="adj3" fmla="val -63332"/>
              <a:gd name="adj4" fmla="val 198174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Tubo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2" name="Textfeld 19"/>
          <p:cNvSpPr txBox="1"/>
          <p:nvPr/>
        </p:nvSpPr>
        <p:spPr>
          <a:xfrm>
            <a:off x="5004000" y="389293"/>
            <a:ext cx="2803569" cy="523220"/>
          </a:xfrm>
          <a:prstGeom prst="borderCallout1">
            <a:avLst>
              <a:gd name="adj1" fmla="val 50664"/>
              <a:gd name="adj2" fmla="val -1605"/>
              <a:gd name="adj3" fmla="val 373072"/>
              <a:gd name="adj4" fmla="val -37528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Caucho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9153" y="5904000"/>
            <a:ext cx="858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Eje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suspensión</a:t>
            </a:r>
            <a:r>
              <a:rPr lang="en-US" sz="4800" b="0" i="0" dirty="0" smtClean="0">
                <a:solidFill>
                  <a:srgbClr val="000000"/>
                </a:solidFill>
                <a:latin typeface="Arial" pitchFamily="18" charset="0"/>
              </a:rPr>
              <a:t> </a:t>
            </a:r>
            <a:r>
              <a:rPr lang="en-US" sz="4800" b="0" i="0" dirty="0" err="1" smtClean="0">
                <a:solidFill>
                  <a:srgbClr val="000000"/>
                </a:solidFill>
                <a:latin typeface="Arial" pitchFamily="18" charset="0"/>
              </a:rPr>
              <a:t>caucho</a:t>
            </a:r>
            <a:endParaRPr lang="en-US" sz="4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  <p:sp>
        <p:nvSpPr>
          <p:cNvPr id="10" name="Textfeld 19"/>
          <p:cNvSpPr txBox="1"/>
          <p:nvPr/>
        </p:nvSpPr>
        <p:spPr>
          <a:xfrm>
            <a:off x="151224" y="389293"/>
            <a:ext cx="2336305" cy="523220"/>
          </a:xfrm>
          <a:prstGeom prst="borderCallout1">
            <a:avLst>
              <a:gd name="adj1" fmla="val 52267"/>
              <a:gd name="adj2" fmla="val 100168"/>
              <a:gd name="adj3" fmla="val 376167"/>
              <a:gd name="adj4" fmla="val 152377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lgDash"/>
            <a:tailEnd type="oval"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Tubo</a:t>
            </a:r>
            <a:r>
              <a:rPr lang="en-US" sz="2800" b="0" i="0" dirty="0" smtClean="0">
                <a:solidFill>
                  <a:srgbClr val="000000"/>
                </a:solidFill>
                <a:latin typeface="Arial" pitchFamily="18" charset="0"/>
              </a:rPr>
              <a:t> de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pitchFamily="18" charset="0"/>
              </a:rPr>
              <a:t>guía</a:t>
            </a:r>
            <a:endParaRPr lang="en-US" sz="2800" b="0" i="0" dirty="0" smtClean="0">
              <a:solidFill>
                <a:srgbClr val="000000"/>
              </a:solidFill>
              <a:latin typeface="Ari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469</Words>
  <Application>Microsoft Office PowerPoint</Application>
  <PresentationFormat>Panorámica</PresentationFormat>
  <Paragraphs>163</Paragraphs>
  <Slides>28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Programa Remolques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por la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PKW - Programm</dc:title>
  <dc:creator>Jennifer Bock</dc:creator>
  <cp:lastModifiedBy>Jose Antonio Artano</cp:lastModifiedBy>
  <cp:revision>263</cp:revision>
  <dcterms:created xsi:type="dcterms:W3CDTF">2017-02-06T08:58:16Z</dcterms:created>
  <dcterms:modified xsi:type="dcterms:W3CDTF">2018-03-13T13:01:07Z</dcterms:modified>
</cp:coreProperties>
</file>